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56"/>
  </p:notesMasterIdLst>
  <p:sldIdLst>
    <p:sldId id="257" r:id="rId2"/>
    <p:sldId id="273" r:id="rId3"/>
    <p:sldId id="320" r:id="rId4"/>
    <p:sldId id="321" r:id="rId5"/>
    <p:sldId id="313" r:id="rId6"/>
    <p:sldId id="260" r:id="rId7"/>
    <p:sldId id="261" r:id="rId8"/>
    <p:sldId id="266" r:id="rId9"/>
    <p:sldId id="263" r:id="rId10"/>
    <p:sldId id="319" r:id="rId11"/>
    <p:sldId id="274" r:id="rId12"/>
    <p:sldId id="275" r:id="rId13"/>
    <p:sldId id="276" r:id="rId14"/>
    <p:sldId id="277" r:id="rId15"/>
    <p:sldId id="279" r:id="rId16"/>
    <p:sldId id="322" r:id="rId17"/>
    <p:sldId id="323" r:id="rId18"/>
    <p:sldId id="280" r:id="rId19"/>
    <p:sldId id="283" r:id="rId20"/>
    <p:sldId id="284" r:id="rId21"/>
    <p:sldId id="289" r:id="rId22"/>
    <p:sldId id="290" r:id="rId23"/>
    <p:sldId id="278" r:id="rId24"/>
    <p:sldId id="325" r:id="rId25"/>
    <p:sldId id="324" r:id="rId26"/>
    <p:sldId id="291" r:id="rId27"/>
    <p:sldId id="293" r:id="rId28"/>
    <p:sldId id="326" r:id="rId29"/>
    <p:sldId id="327" r:id="rId30"/>
    <p:sldId id="294" r:id="rId31"/>
    <p:sldId id="295" r:id="rId32"/>
    <p:sldId id="296" r:id="rId33"/>
    <p:sldId id="318" r:id="rId34"/>
    <p:sldId id="298" r:id="rId35"/>
    <p:sldId id="317" r:id="rId36"/>
    <p:sldId id="299" r:id="rId37"/>
    <p:sldId id="300" r:id="rId38"/>
    <p:sldId id="301" r:id="rId39"/>
    <p:sldId id="302" r:id="rId40"/>
    <p:sldId id="303" r:id="rId41"/>
    <p:sldId id="306" r:id="rId42"/>
    <p:sldId id="308" r:id="rId43"/>
    <p:sldId id="309" r:id="rId44"/>
    <p:sldId id="265" r:id="rId45"/>
    <p:sldId id="312" r:id="rId46"/>
    <p:sldId id="307" r:id="rId47"/>
    <p:sldId id="292" r:id="rId48"/>
    <p:sldId id="288" r:id="rId49"/>
    <p:sldId id="311" r:id="rId50"/>
    <p:sldId id="316" r:id="rId51"/>
    <p:sldId id="315" r:id="rId52"/>
    <p:sldId id="304" r:id="rId53"/>
    <p:sldId id="305" r:id="rId54"/>
    <p:sldId id="258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5B9BD5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1034" autoAdjust="0"/>
  </p:normalViewPr>
  <p:slideViewPr>
    <p:cSldViewPr snapToGrid="0">
      <p:cViewPr>
        <p:scale>
          <a:sx n="75" d="100"/>
          <a:sy n="75" d="100"/>
        </p:scale>
        <p:origin x="43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6C4BA-DD6F-480A-B471-D5CFB9E841DA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A85EF-99AA-4A06-BACB-DE05BCD2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97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10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Contiguous</a:t>
            </a:r>
            <a:r>
              <a:rPr lang="en-US" baseline="0" dirty="0"/>
              <a:t>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2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Census blocks are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available geographical unit for census data (Building block of all other units)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 Census Bureau,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63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Map of census blocks in the Bryan-College</a:t>
            </a:r>
            <a:r>
              <a:rPr lang="en-US" baseline="0" dirty="0"/>
              <a:t> Station area.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square represents a census block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Census blocks are usually delineated by a street, road, stream or any visible physical boundary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 vary in size mainly depending on the population counts within them (Urban area vs rural area)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Source</a:t>
            </a:r>
            <a:r>
              <a:rPr lang="en-US" baseline="0" dirty="0"/>
              <a:t> of the census data was the NHGIS website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For each census block we obtained Urban/Rural information and Median household income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(Manson et al., 2017)</a:t>
            </a: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94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Asthma incidence rate was estimated as the number of newly diagnosed asthma cases, within a specified time period, among at-risk children.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The incidence study used data from the Behavioral Risk Factor Survey (BRFSS) and the Asthma Call Back Survey to estimate the incidence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Not all states were included in the surveys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(Winer et al. 2012)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(Blackwell et al., 2003)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(Bloom et al.,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1.05 per 4 ug/m3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9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47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(Bechle et al. 2015)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16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0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041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Included</a:t>
            </a:r>
            <a:r>
              <a:rPr lang="en-US" baseline="0" dirty="0"/>
              <a:t> census blocks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5+ Blocks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72+ million children each year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~80% live in urban areas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07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the mean values only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i="0" dirty="0"/>
              <a:t>Thoroughly explain how to read the boxplot (go through it slowly and ask if this is clear)</a:t>
            </a:r>
          </a:p>
          <a:p>
            <a:r>
              <a:rPr lang="en-US" dirty="0"/>
              <a:t>The box plot has three pollutants (blue for NO2, yellow for PM10, and red for PM2.5) {point to bars when explaining}</a:t>
            </a:r>
          </a:p>
          <a:p>
            <a:r>
              <a:rPr lang="en-US" dirty="0"/>
              <a:t>For each pollutant we have two years (left bar is year 2000 and right bar is year 2010) {point to bars when explaining}</a:t>
            </a:r>
          </a:p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concentration of the pollutant (each point represents a census block)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Percent of childhood asthma due to TRAP (Burden)</a:t>
            </a:r>
          </a:p>
          <a:p>
            <a:r>
              <a:rPr lang="en-US" dirty="0"/>
              <a:t>Each point represent a census block (for example the lowest recorded percentage – point to the lower end, and vice versa)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49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three boxes, each box represent a pollutant.</a:t>
            </a:r>
          </a:p>
          <a:p>
            <a:r>
              <a:rPr lang="en-US" dirty="0"/>
              <a:t>Explain bar chart (total is total number of cases due to TRAP for each year, the blue portion is the rural and the brown portion is urban)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boxplot (2</a:t>
            </a:r>
            <a:r>
              <a:rPr lang="en-US" baseline="30000" dirty="0"/>
              <a:t>nd</a:t>
            </a:r>
            <a:r>
              <a:rPr lang="en-US" dirty="0"/>
              <a:t> plot) is for year 2010 only</a:t>
            </a:r>
          </a:p>
          <a:p>
            <a:r>
              <a:rPr lang="en-US" dirty="0"/>
              <a:t>Explain boxplot – hear we compare Urban vs rural ( blue is rural, brown is Urban)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82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highest burden for both years was in the lowest income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03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70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Philadelphia &amp; Detroit dropped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2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Created Interactive maps at the county level </a:t>
            </a:r>
          </a:p>
          <a:p>
            <a:r>
              <a:rPr lang="en-US" dirty="0"/>
              <a:t>Access it through the CARTEEH DATAHUB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74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produced look up table for 498 of the largest cities in the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6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0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statement: TRAP is responsible for the development of a large portion of  preventable childhood asthma in the US</a:t>
            </a:r>
            <a:r>
              <a:rPr lang="en-US" dirty="0">
                <a:effectLst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Give number and percentage</a:t>
            </a:r>
          </a:p>
          <a:p>
            <a:r>
              <a:rPr lang="en-US" dirty="0"/>
              <a:t>---------------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(Clark et al., 2017),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3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Why are the two studies lower</a:t>
            </a:r>
            <a:r>
              <a:rPr lang="en-US" baseline="0" dirty="0"/>
              <a:t> than our study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They used a buffer we used a LUR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 exposure from</a:t>
            </a:r>
            <a:r>
              <a:rPr lang="en-US" baseline="0" dirty="0"/>
              <a:t> the buffer (children &gt;75m from road) – misclassification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A study by Ryan et al. (2007) </a:t>
            </a:r>
            <a:r>
              <a:rPr lang="en-US" baseline="30000" dirty="0"/>
              <a:t>[18]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 associations between infant wheezing and residing within 100 meter from stop-and-go bus and truck traffic showed that using a LUR model may reduce exposure misclassification that arises from a proximity model</a:t>
            </a: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----------------------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2013)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2009)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425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10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Asthma incidence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-Limitation of available data made the model a simple model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CRF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-In other words, would reducing TRAP reduce all the estimated cases? We are not sure.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(Rowangould 2013)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688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26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PM2.5 = 10 papers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74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PM10 =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4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relatively new evidence, we found few studies examining the burden of asthma due to TRAP</a:t>
            </a:r>
          </a:p>
          <a:p>
            <a:r>
              <a:rPr lang="en-US" dirty="0"/>
              <a:t>Southern California study:</a:t>
            </a:r>
            <a:r>
              <a:rPr lang="en-US" baseline="0" dirty="0"/>
              <a:t> Used an 8 year average concentration of NO</a:t>
            </a:r>
            <a:r>
              <a:rPr lang="en-US" baseline="-25000" dirty="0"/>
              <a:t>2</a:t>
            </a:r>
            <a:r>
              <a:rPr lang="en-US" baseline="0" dirty="0"/>
              <a:t> and O</a:t>
            </a:r>
            <a:r>
              <a:rPr lang="en-US" baseline="-25000" dirty="0"/>
              <a:t>3 </a:t>
            </a:r>
          </a:p>
          <a:p>
            <a:r>
              <a:rPr lang="en-US" baseline="-25000" dirty="0"/>
              <a:t>-------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2013)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(Perez et al., 2009)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01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 children population counts, asthma incidence rate, pollutant-specific CRF and pollutant concentrations, we estimated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number of new incident asthma cases due to exposure to each pollutant and in each year, separately.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estimates were done at each census block then summed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5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5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/>
              <a:t>Thoroughly explain how to read the boxplot (go through it slowly and ask if this is clear) {this is like the previous slide but for all state}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 Go through an example for one state (this is like the national boxplot in previous slide)</a:t>
            </a:r>
          </a:p>
          <a:p>
            <a:r>
              <a:rPr lang="en-US" dirty="0"/>
              <a:t>Each boxplot is a state {point to the state name above some box plots. The states are in alphabetical order}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Within each plot there are three pollutants (blue for NO2, yellow for PM10, and red for PM2.5) {point to bars when explaining}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each pollutant we have two years (left bar is year 2000 and right bar is year 2010) {point to bars when explaining}</a:t>
            </a:r>
          </a:p>
          <a:p>
            <a:r>
              <a:rPr lang="en-US" dirty="0"/>
              <a:t>The X axis is the pollutant</a:t>
            </a:r>
          </a:p>
          <a:p>
            <a:r>
              <a:rPr lang="en-US" dirty="0"/>
              <a:t>The Y axis is the concentration of the pollutant (each point represents a census block)</a:t>
            </a:r>
          </a:p>
          <a:p>
            <a:endParaRPr lang="en-US" dirty="0"/>
          </a:p>
          <a:p>
            <a:r>
              <a:rPr lang="en-US" dirty="0"/>
              <a:t>Quick show of values by state (you can point out to California, New </a:t>
            </a:r>
            <a:r>
              <a:rPr lang="en-US" dirty="0" err="1"/>
              <a:t>Jersy</a:t>
            </a:r>
            <a:r>
              <a:rPr lang="en-US" dirty="0"/>
              <a:t>, New York as vey high NO2 levels)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92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7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07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8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Persistent asthma: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 being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long-term control medications or having uncontrolled asthma.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(Global Asthma Network, 2014)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Lancet, 2018)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families with children that are asthma free</a:t>
            </a:r>
          </a:p>
          <a:p>
            <a:r>
              <a:rPr lang="en-US" dirty="0"/>
              <a:t>-----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(CDC, 2010)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Nurmagambetov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1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Asthma caused by Interaction of genetic and environmental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recently TRAP has been identified to cause asthma among children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Systemic Review by Khreis et al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5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(Ambient air pollution), although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known to exacerbate pre-existing asthma,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en-US" sz="1200" b="1" i="1" u="sng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1" i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u="non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 to the onset asthma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evidence shows that more specific types of air pollution are associated with asthma onset, specifically traffic-related air pollution (TRAP), challenging prior belief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TRAP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measured as Nitrogen Dioxide (NO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Black Carbon, Particulate Matter less than 2.5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2.5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Particulate Matter less than 10 um (PM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Krzyzanowski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Cohen, 2008)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(WHO, 2005)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2011)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(Anderson et al., 2013)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(Khreis et al., 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3FB0B5-117F-47FC-A062-3F7F6CCBA0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1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what is the percentage of new asthma cases due to TRAP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A85EF-99AA-4A06-BACB-DE05BCD2E5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7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41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3399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15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070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80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9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32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4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9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3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5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11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AEBED-2BA6-425F-A957-5D3417C65D10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F7AC04-DB22-4CDB-8174-1FF44767F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4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carteehdata.org/library/webapp/trap-asthma-us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76F28-3CCD-4E38-8B7E-C573D1958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042" y="1450567"/>
            <a:ext cx="9208587" cy="2766646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 Pollution and the Burden of Childhood Asthma in the Contiguous United States using State-Specific Asthma incidence rates in 2010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40CB07-1803-48B8-BE5E-D82753202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078" y="4572000"/>
            <a:ext cx="8965686" cy="99060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Raed Alotaibi and Haneen Khreis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89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4F95-1509-4B60-AF13-994B88C9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201E-CD9B-4DBD-88E8-9CCF37A10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589"/>
            <a:ext cx="8596668" cy="38807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Estimated the Burden of Disease using the following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</a:p>
          <a:p>
            <a:r>
              <a:rPr lang="en-US" dirty="0"/>
              <a:t>Concentration Response Functions (</a:t>
            </a:r>
            <a:r>
              <a:rPr lang="en-US" i="1" dirty="0"/>
              <a:t>Literature</a:t>
            </a:r>
            <a:r>
              <a:rPr lang="en-US" dirty="0"/>
              <a:t>)</a:t>
            </a:r>
          </a:p>
          <a:p>
            <a:r>
              <a:rPr lang="en-US" dirty="0"/>
              <a:t>Air Pollution - NO</a:t>
            </a:r>
            <a:r>
              <a:rPr lang="en-US" baseline="-25000" dirty="0"/>
              <a:t>2 </a:t>
            </a:r>
            <a:r>
              <a:rPr lang="en-US" dirty="0"/>
              <a:t>concentration (LUR* </a:t>
            </a:r>
            <a:r>
              <a:rPr lang="en-US" i="1" dirty="0"/>
              <a:t>Models</a:t>
            </a:r>
            <a:r>
              <a:rPr lang="en-US" dirty="0"/>
              <a:t>)</a:t>
            </a:r>
          </a:p>
          <a:p>
            <a:r>
              <a:rPr lang="en-US" dirty="0"/>
              <a:t>Asthma Incidence Rate (ACBS* and BRFSS*)</a:t>
            </a:r>
          </a:p>
          <a:p>
            <a:r>
              <a:rPr lang="en-US" dirty="0"/>
              <a:t>Census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standard burden of disease assessment methods to estimate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u="sng" dirty="0"/>
              <a:t>Attributable number</a:t>
            </a:r>
            <a:r>
              <a:rPr lang="en-US" b="1" dirty="0"/>
              <a:t> </a:t>
            </a:r>
            <a:r>
              <a:rPr lang="en-US" dirty="0"/>
              <a:t>of asthma incident cases due to NO</a:t>
            </a:r>
            <a:r>
              <a:rPr lang="en-US" baseline="-25000" dirty="0"/>
              <a:t>2 </a:t>
            </a:r>
            <a:r>
              <a:rPr lang="en-US" dirty="0"/>
              <a:t>exposure</a:t>
            </a:r>
            <a:endParaRPr lang="en-US" baseline="-25000" dirty="0"/>
          </a:p>
          <a:p>
            <a:r>
              <a:rPr lang="en-US" b="1" u="sng" dirty="0"/>
              <a:t>Percentage</a:t>
            </a:r>
            <a:r>
              <a:rPr lang="en-US" dirty="0"/>
              <a:t> of all asthma incident cases</a:t>
            </a:r>
          </a:p>
          <a:p>
            <a:r>
              <a:rPr lang="en-US" dirty="0"/>
              <a:t>Among Children (&lt;18 years)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100" dirty="0"/>
              <a:t>*LUR = Land Use Regression</a:t>
            </a:r>
          </a:p>
          <a:p>
            <a:pPr marL="0" indent="0">
              <a:buNone/>
            </a:pPr>
            <a:r>
              <a:rPr lang="en-US" sz="1100" dirty="0"/>
              <a:t>*Asthma Call Back Survey and Behavioral Risk Factor Surveillance System</a:t>
            </a:r>
          </a:p>
        </p:txBody>
      </p:sp>
    </p:spTree>
    <p:extLst>
      <p:ext uri="{BB962C8B-B14F-4D97-AF65-F5344CB8AC3E}">
        <p14:creationId xmlns:p14="http://schemas.microsoft.com/office/powerpoint/2010/main" val="153589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Location, Time point, and Geographical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242185"/>
            <a:ext cx="4184035" cy="379917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Area and Time</a:t>
            </a:r>
          </a:p>
          <a:p>
            <a:r>
              <a:rPr lang="en-US" dirty="0"/>
              <a:t>48 states and D.C.</a:t>
            </a:r>
          </a:p>
          <a:p>
            <a:r>
              <a:rPr lang="en-US" dirty="0"/>
              <a:t>2010</a:t>
            </a:r>
          </a:p>
          <a:p>
            <a:r>
              <a:rPr lang="en-US" dirty="0"/>
              <a:t>Census Block level</a:t>
            </a:r>
          </a:p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06296" y="2242185"/>
            <a:ext cx="6686157" cy="351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362" y="5588707"/>
            <a:ext cx="3653091" cy="1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74311-1E63-4F6B-86C5-DC15562C7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757" y="418592"/>
            <a:ext cx="7629525" cy="5534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07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77" y="243826"/>
            <a:ext cx="9341542" cy="6161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363977" y="6405540"/>
            <a:ext cx="2693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texas.us.censusviewer.com</a:t>
            </a:r>
          </a:p>
        </p:txBody>
      </p:sp>
    </p:spTree>
    <p:extLst>
      <p:ext uri="{BB962C8B-B14F-4D97-AF65-F5344CB8AC3E}">
        <p14:creationId xmlns:p14="http://schemas.microsoft.com/office/powerpoint/2010/main" val="207120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Census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5770119" cy="3880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Census data</a:t>
            </a:r>
          </a:p>
          <a:p>
            <a:pPr marL="0" indent="0">
              <a:buNone/>
            </a:pPr>
            <a:r>
              <a:rPr lang="en-US" dirty="0"/>
              <a:t>National Historical Geographic Information System (NHGIS)</a:t>
            </a:r>
          </a:p>
          <a:p>
            <a:r>
              <a:rPr lang="en-US" dirty="0"/>
              <a:t>Population count (Census block)</a:t>
            </a:r>
          </a:p>
          <a:p>
            <a:r>
              <a:rPr lang="en-US" dirty="0"/>
              <a:t>Urban/Rural designation (Census block)</a:t>
            </a:r>
          </a:p>
          <a:p>
            <a:r>
              <a:rPr lang="en-US" dirty="0"/>
              <a:t>Median household income (block group)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4315" y="609600"/>
            <a:ext cx="4393322" cy="146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080364" y="4234452"/>
            <a:ext cx="4387273" cy="230832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Median Household Income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&lt;$20,000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$20,000 to &lt;$35,000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$35,000 to &lt;$50,000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$50,000 to &lt;$75,000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&gt;=$75,000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67F588-E20A-4B1D-B2BA-25DA98827018}"/>
              </a:ext>
            </a:extLst>
          </p:cNvPr>
          <p:cNvSpPr/>
          <p:nvPr/>
        </p:nvSpPr>
        <p:spPr>
          <a:xfrm>
            <a:off x="7080365" y="2297596"/>
            <a:ext cx="4387273" cy="156966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Living Location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Urbanized Areas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Urban Clusters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/>
                </a:solidFill>
              </a:rPr>
              <a:t>Rural</a:t>
            </a:r>
          </a:p>
        </p:txBody>
      </p:sp>
    </p:spTree>
    <p:extLst>
      <p:ext uri="{BB962C8B-B14F-4D97-AF65-F5344CB8AC3E}">
        <p14:creationId xmlns:p14="http://schemas.microsoft.com/office/powerpoint/2010/main" val="171292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11" y="676378"/>
            <a:ext cx="8596668" cy="1320800"/>
          </a:xfrm>
        </p:spPr>
        <p:txBody>
          <a:bodyPr/>
          <a:lstStyle/>
          <a:p>
            <a:r>
              <a:rPr lang="en-US" dirty="0"/>
              <a:t>Methods – Asthma Incidence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4239404"/>
            <a:ext cx="5181600" cy="1558123"/>
          </a:xfrm>
        </p:spPr>
        <p:txBody>
          <a:bodyPr>
            <a:normAutofit/>
          </a:bodyPr>
          <a:lstStyle/>
          <a:p>
            <a:r>
              <a:rPr lang="en-US" dirty="0"/>
              <a:t>Asthma Call Back Survey</a:t>
            </a:r>
          </a:p>
          <a:p>
            <a:r>
              <a:rPr lang="en-US" dirty="0"/>
              <a:t>Period 2006-2010</a:t>
            </a:r>
          </a:p>
          <a:p>
            <a:r>
              <a:rPr lang="en-US" dirty="0"/>
              <a:t>Not all states had available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1236-9CBD-4DDD-AD2B-D10C29E2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1833025"/>
            <a:ext cx="6586818" cy="2028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5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ED7EA-0077-4787-918C-4C7147C4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Asthma Incidence Rate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14004B-767E-40C3-B87D-03AAC6650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49"/>
          <a:stretch/>
        </p:blipFill>
        <p:spPr>
          <a:xfrm>
            <a:off x="1838639" y="1766293"/>
            <a:ext cx="7435363" cy="4896762"/>
          </a:xfrm>
        </p:spPr>
      </p:pic>
    </p:spTree>
    <p:extLst>
      <p:ext uri="{BB962C8B-B14F-4D97-AF65-F5344CB8AC3E}">
        <p14:creationId xmlns:p14="http://schemas.microsoft.com/office/powerpoint/2010/main" val="334712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4D3E98-F367-4B9E-893D-683F840DA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7"/>
          <a:stretch/>
        </p:blipFill>
        <p:spPr>
          <a:xfrm>
            <a:off x="1047059" y="1087120"/>
            <a:ext cx="8152874" cy="4196080"/>
          </a:xfrm>
        </p:spPr>
      </p:pic>
    </p:spTree>
    <p:extLst>
      <p:ext uri="{BB962C8B-B14F-4D97-AF65-F5344CB8AC3E}">
        <p14:creationId xmlns:p14="http://schemas.microsoft.com/office/powerpoint/2010/main" val="18545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530" y="583831"/>
            <a:ext cx="9790140" cy="1320800"/>
          </a:xfrm>
        </p:spPr>
        <p:txBody>
          <a:bodyPr/>
          <a:lstStyle/>
          <a:p>
            <a:r>
              <a:rPr lang="en-US" dirty="0"/>
              <a:t>Methods – Concentration Response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141" y="2072137"/>
            <a:ext cx="9027969" cy="4569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1CDFB-BB56-4EC0-91A4-97A7BE61E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760" r="4526" b="30462"/>
          <a:stretch/>
        </p:blipFill>
        <p:spPr>
          <a:xfrm>
            <a:off x="2124940" y="1337775"/>
            <a:ext cx="6997200" cy="655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303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Exposure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3564312"/>
            <a:ext cx="10515599" cy="2976563"/>
          </a:xfrm>
        </p:spPr>
        <p:txBody>
          <a:bodyPr/>
          <a:lstStyle/>
          <a:p>
            <a:r>
              <a:rPr lang="en-US" dirty="0"/>
              <a:t>Annual average concentration of NO</a:t>
            </a:r>
            <a:r>
              <a:rPr lang="en-US" baseline="-25000" dirty="0"/>
              <a:t>2</a:t>
            </a:r>
            <a:r>
              <a:rPr lang="en-US" dirty="0"/>
              <a:t> (ug/m</a:t>
            </a:r>
            <a:r>
              <a:rPr lang="en-US" baseline="30000" dirty="0"/>
              <a:t>3</a:t>
            </a:r>
            <a:r>
              <a:rPr lang="en-US" baseline="-25000" dirty="0"/>
              <a:t> </a:t>
            </a:r>
            <a:r>
              <a:rPr lang="en-US" dirty="0"/>
              <a:t>)</a:t>
            </a:r>
          </a:p>
          <a:p>
            <a:endParaRPr lang="en-US" b="1" dirty="0"/>
          </a:p>
          <a:p>
            <a:r>
              <a:rPr lang="en-US" dirty="0"/>
              <a:t>Year 2010</a:t>
            </a:r>
          </a:p>
          <a:p>
            <a:endParaRPr lang="en-US" dirty="0"/>
          </a:p>
          <a:p>
            <a:r>
              <a:rPr lang="en-US" dirty="0"/>
              <a:t>Centroid of each census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D1AFF-E7CD-4016-9580-10A1BAD60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19403"/>
            <a:ext cx="9065890" cy="1574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- 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755811"/>
            <a:ext cx="9501836" cy="388077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Estimate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Burden of Disease </a:t>
            </a:r>
            <a:r>
              <a:rPr lang="en-US" sz="2000" dirty="0"/>
              <a:t>of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</a:t>
            </a:r>
            <a:r>
              <a:rPr lang="en-US" sz="2000" dirty="0"/>
              <a:t> due to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Traffic Related Air Pollution (TRAP)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among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Children</a:t>
            </a:r>
            <a:r>
              <a:rPr lang="en-US" sz="2000" dirty="0"/>
              <a:t> in the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</a:t>
            </a:r>
            <a:r>
              <a:rPr lang="en-US" sz="2000" dirty="0"/>
              <a:t> using </a:t>
            </a:r>
            <a:r>
              <a:rPr lang="en-U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State-Specific Incidence Rates </a:t>
            </a:r>
            <a:r>
              <a:rPr lang="en-US" dirty="0"/>
              <a:t>and comparing the results with previous analysis using a single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National Incidence Rate</a:t>
            </a:r>
          </a:p>
        </p:txBody>
      </p:sp>
    </p:spTree>
    <p:extLst>
      <p:ext uri="{BB962C8B-B14F-4D97-AF65-F5344CB8AC3E}">
        <p14:creationId xmlns:p14="http://schemas.microsoft.com/office/powerpoint/2010/main" val="535808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736" y="483212"/>
            <a:ext cx="10515600" cy="1183363"/>
          </a:xfrm>
        </p:spPr>
        <p:txBody>
          <a:bodyPr/>
          <a:lstStyle/>
          <a:p>
            <a:r>
              <a:rPr lang="en-US" dirty="0"/>
              <a:t>Methods – Exposure (NO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005" y="1967345"/>
            <a:ext cx="6774512" cy="4226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Bechle et al. (2015) - Land Use Regression (LUR)</a:t>
            </a:r>
          </a:p>
          <a:p>
            <a:r>
              <a:rPr lang="en-US" sz="2000" b="1" i="1" dirty="0"/>
              <a:t>EPA</a:t>
            </a:r>
            <a:r>
              <a:rPr lang="en-US" sz="2000" dirty="0"/>
              <a:t> air quality monitor readings</a:t>
            </a:r>
          </a:p>
          <a:p>
            <a:r>
              <a:rPr lang="en-US" sz="2000" dirty="0"/>
              <a:t>Satellite data</a:t>
            </a:r>
          </a:p>
          <a:p>
            <a:r>
              <a:rPr lang="en-US" sz="2000" dirty="0"/>
              <a:t>GIS (impervious surfaces, elevation, major roads, residential roads, and distance to coast) </a:t>
            </a:r>
          </a:p>
          <a:p>
            <a:r>
              <a:rPr lang="en-US" sz="2000" dirty="0"/>
              <a:t>Temporal scaling (average monthly, 2000-2011)</a:t>
            </a:r>
          </a:p>
          <a:p>
            <a:r>
              <a:rPr lang="en-US" sz="2000" dirty="0"/>
              <a:t>Highly predictive (</a:t>
            </a:r>
            <a:r>
              <a:rPr lang="en-US" sz="2000" i="1" dirty="0"/>
              <a:t>R</a:t>
            </a:r>
            <a:r>
              <a:rPr lang="en-US" sz="2000" i="1" baseline="30000" dirty="0"/>
              <a:t>2 </a:t>
            </a:r>
            <a:r>
              <a:rPr lang="en-US" sz="2000" i="1" dirty="0"/>
              <a:t>= 0.82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3"/>
          <a:srcRect l="2568" t="16731" r="27184"/>
          <a:stretch/>
        </p:blipFill>
        <p:spPr>
          <a:xfrm>
            <a:off x="6783921" y="2004614"/>
            <a:ext cx="5215422" cy="2667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913" y="3619993"/>
            <a:ext cx="735430" cy="10156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83921" y="3481554"/>
            <a:ext cx="328174" cy="350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2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Software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89324-94FD-4640-A3F6-E02C57BCC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45403" y="2084505"/>
            <a:ext cx="4101193" cy="26889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8091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245369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94697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002921-5A6E-4E56-BDD8-2BD2AE58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Census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7FDB1-44FC-4B82-AAB4-1C97BFE5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86" y="1930273"/>
            <a:ext cx="4521837" cy="3461472"/>
          </a:xfrm>
        </p:spPr>
        <p:txBody>
          <a:bodyPr/>
          <a:lstStyle/>
          <a:p>
            <a:r>
              <a:rPr lang="en-US" dirty="0"/>
              <a:t>5+ million populated census blocks</a:t>
            </a:r>
          </a:p>
          <a:p>
            <a:r>
              <a:rPr lang="en-US" dirty="0"/>
              <a:t>70+ million children</a:t>
            </a:r>
          </a:p>
          <a:p>
            <a:r>
              <a:rPr lang="en-US" dirty="0"/>
              <a:t>(80%) live in Urban areas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1352534-0BEF-4486-ACDE-6B45971A8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88455"/>
              </p:ext>
            </p:extLst>
          </p:nvPr>
        </p:nvGraphicFramePr>
        <p:xfrm>
          <a:off x="1503680" y="3362960"/>
          <a:ext cx="7345679" cy="31292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941065304"/>
                    </a:ext>
                  </a:extLst>
                </a:gridCol>
                <a:gridCol w="3194166">
                  <a:extLst>
                    <a:ext uri="{9D8B030D-6E8A-4147-A177-3AD203B41FA5}">
                      <a16:colId xmlns:a16="http://schemas.microsoft.com/office/drawing/2014/main" val="1802656239"/>
                    </a:ext>
                  </a:extLst>
                </a:gridCol>
                <a:gridCol w="1438793">
                  <a:extLst>
                    <a:ext uri="{9D8B030D-6E8A-4147-A177-3AD203B41FA5}">
                      <a16:colId xmlns:a16="http://schemas.microsoft.com/office/drawing/2014/main" val="3556444223"/>
                    </a:ext>
                  </a:extLst>
                </a:gridCol>
              </a:tblGrid>
              <a:tr h="23575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Geographic characteristics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populated census blocks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6,182,882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1148564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census-designated urban areas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3,590,278 (58%)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7170039"/>
                  </a:ext>
                </a:extLst>
              </a:tr>
              <a:tr h="233876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Demographic characteristics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306,675,006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1661325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Total population of children (birth – 18)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73,690,271 (24%)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134135"/>
                  </a:ext>
                </a:extLst>
              </a:tr>
              <a:tr h="3020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Mean (range) number of children in census blocks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12 (0-2214)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2501102"/>
                  </a:ext>
                </a:extLst>
              </a:tr>
              <a:tr h="23575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Population of children by living location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Rural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13,763,183 (19%)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5205918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Urban clusters (≥2,500 and &lt;50,000 people)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6,994,464 (9%)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326983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Urbanized area (≥50,000 people)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52,932,624 (72%)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2016216"/>
                  </a:ext>
                </a:extLst>
              </a:tr>
              <a:tr h="235759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Population of children by median household income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&lt;$20,000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2,614,804 (4%)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7382926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$20,000 to &lt;$35,000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12,770,843 (17%)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2524754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$35,000 to &lt;$50,000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18,573,954 (25%)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2915620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$50,000 to &lt;$75,000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21,953,876 (30%)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0752976"/>
                  </a:ext>
                </a:extLst>
              </a:tr>
              <a:tr h="235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>
                          <a:effectLst/>
                        </a:rPr>
                        <a:t>≥$75,000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00" dirty="0">
                          <a:effectLst/>
                        </a:rPr>
                        <a:t>17,763,239 (24%)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0159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95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F5EB-69DE-4224-B53C-F35229A0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6C69B5F-2673-41D1-9A72-A2AB42EBF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1566540"/>
              </p:ext>
            </p:extLst>
          </p:nvPr>
        </p:nvGraphicFramePr>
        <p:xfrm>
          <a:off x="707814" y="926629"/>
          <a:ext cx="8596669" cy="523033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6329">
                  <a:extLst>
                    <a:ext uri="{9D8B030D-6E8A-4147-A177-3AD203B41FA5}">
                      <a16:colId xmlns:a16="http://schemas.microsoft.com/office/drawing/2014/main" val="3859105095"/>
                    </a:ext>
                  </a:extLst>
                </a:gridCol>
                <a:gridCol w="1282444">
                  <a:extLst>
                    <a:ext uri="{9D8B030D-6E8A-4147-A177-3AD203B41FA5}">
                      <a16:colId xmlns:a16="http://schemas.microsoft.com/office/drawing/2014/main" val="2959002496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35312339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230381211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4067001922"/>
                    </a:ext>
                  </a:extLst>
                </a:gridCol>
                <a:gridCol w="1283398">
                  <a:extLst>
                    <a:ext uri="{9D8B030D-6E8A-4147-A177-3AD203B41FA5}">
                      <a16:colId xmlns:a16="http://schemas.microsoft.com/office/drawing/2014/main" val="2524549445"/>
                    </a:ext>
                  </a:extLst>
                </a:gridCol>
                <a:gridCol w="834304">
                  <a:extLst>
                    <a:ext uri="{9D8B030D-6E8A-4147-A177-3AD203B41FA5}">
                      <a16:colId xmlns:a16="http://schemas.microsoft.com/office/drawing/2014/main" val="1292334029"/>
                    </a:ext>
                  </a:extLst>
                </a:gridCol>
              </a:tblGrid>
              <a:tr h="2058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2010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192316618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BRFSS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55,094 (50,674,742)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59,487 (43,661,381)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61,862 (53,327,550)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59,821 (47,747,373)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57,200 (39,975,264)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293,464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835344920"/>
                  </a:ext>
                </a:extLst>
              </a:tr>
              <a:tr h="8295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Ever asthma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7,168 (6,493,224)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7,971 (5,763,409)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8,255 (7,218,400)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8,126 (6,279,938)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7,483 (5,158,455)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39,003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447147390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ACBS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2,017 (4,580,870)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2,797 (5,459,638)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3,924 (4,343,245)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4,095 (4,154,076)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2,196 (3,116,669)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16,156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898900608"/>
                  </a:ext>
                </a:extLst>
              </a:tr>
              <a:tr h="8295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Incident case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154 (404,276)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173 (312,917)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169 (385,818)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153 (297,546)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160 (319,743)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809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1059028394"/>
                  </a:ext>
                </a:extLst>
              </a:tr>
              <a:tr h="619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33400" algn="l"/>
                        </a:tabLst>
                      </a:pPr>
                      <a:r>
                        <a:rPr lang="en-US" sz="1400">
                          <a:effectLst/>
                        </a:rPr>
                        <a:t>At-risk sample (weighted)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48,080 (30,825,589)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51,689 (36,050,557)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53,776 (26,491,259)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51,848 (25,942,087)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49,877 (22,900,850)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255,270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3492759641"/>
                  </a:ext>
                </a:extLst>
              </a:tr>
              <a:tr h="4101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Incidence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8.7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14.6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14.0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11.6*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871077368"/>
                  </a:ext>
                </a:extLst>
              </a:tr>
              <a:tr h="4226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Prevalence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13.1**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3779896178"/>
                  </a:ext>
                </a:extLst>
              </a:tr>
              <a:tr h="6393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33400" algn="l"/>
                        </a:tabLst>
                      </a:pPr>
                      <a:r>
                        <a:rPr lang="en-US" sz="1400">
                          <a:effectLst/>
                        </a:rPr>
                        <a:t>Number of states included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26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20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32***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6356" marR="66356" marT="0" marB="0" anchor="ctr"/>
                </a:tc>
                <a:extLst>
                  <a:ext uri="{0D108BD9-81ED-4DB2-BD59-A6C34878D82A}">
                    <a16:rowId xmlns:a16="http://schemas.microsoft.com/office/drawing/2014/main" val="259710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817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2F525F7-6D78-4D25-A478-796BA099D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117556"/>
              </p:ext>
            </p:extLst>
          </p:nvPr>
        </p:nvGraphicFramePr>
        <p:xfrm>
          <a:off x="1554480" y="108451"/>
          <a:ext cx="7894319" cy="8717166"/>
        </p:xfrm>
        <a:graphic>
          <a:graphicData uri="http://schemas.openxmlformats.org/drawingml/2006/table">
            <a:tbl>
              <a:tblPr firstRow="1" firstCol="1" bandRow="1"/>
              <a:tblGrid>
                <a:gridCol w="1432030">
                  <a:extLst>
                    <a:ext uri="{9D8B030D-6E8A-4147-A177-3AD203B41FA5}">
                      <a16:colId xmlns:a16="http://schemas.microsoft.com/office/drawing/2014/main" val="3352276253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196549312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612726281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1398807604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636449583"/>
                    </a:ext>
                  </a:extLst>
                </a:gridCol>
                <a:gridCol w="911004">
                  <a:extLst>
                    <a:ext uri="{9D8B030D-6E8A-4147-A177-3AD203B41FA5}">
                      <a16:colId xmlns:a16="http://schemas.microsoft.com/office/drawing/2014/main" val="254313922"/>
                    </a:ext>
                  </a:extLst>
                </a:gridCol>
                <a:gridCol w="983633">
                  <a:extLst>
                    <a:ext uri="{9D8B030D-6E8A-4147-A177-3AD203B41FA5}">
                      <a16:colId xmlns:a16="http://schemas.microsoft.com/office/drawing/2014/main" val="100818513"/>
                    </a:ext>
                  </a:extLst>
                </a:gridCol>
                <a:gridCol w="923636">
                  <a:extLst>
                    <a:ext uri="{9D8B030D-6E8A-4147-A177-3AD203B41FA5}">
                      <a16:colId xmlns:a16="http://schemas.microsoft.com/office/drawing/2014/main" val="3225283352"/>
                    </a:ext>
                  </a:extLst>
                </a:gridCol>
              </a:tblGrid>
              <a:tr h="316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State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2006*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2007*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2008*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2009*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Aggregate IR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Aggregate PR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8823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Alabama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31011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Arizona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50839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Arkansas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2444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California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47576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Colorado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683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Connecticut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8821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Delaware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63436"/>
                  </a:ext>
                </a:extLst>
              </a:tr>
              <a:tr h="14558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District of Columbia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56922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Florida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22823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Georgia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026089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Idaho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445391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Illinois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6022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1551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Iowa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353610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Kansas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02367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Kentucky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5309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Louisiana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44869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Maine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65047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Maryland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07858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Massachusetts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9228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Michigan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77226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Minnesota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6368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Mississippi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37845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Missouri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9203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Montana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11527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Nebraska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7777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Nevada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9986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Hampshire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88271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Jersey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60468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Mexico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582355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New York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4332936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North Carolina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954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North Dakota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9331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Ohio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24816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Oklahoma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30674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Oregon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350596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Pennsylvania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846991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Rhode Island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554513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South Carolina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5624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South Dakota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237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Tennessee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02804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Texas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95153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Utah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8885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Vermont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21.2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711507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Virginia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537412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Washington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7.9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529278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West Virginia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944800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Wisconsin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13779"/>
                  </a:ext>
                </a:extLst>
              </a:tr>
              <a:tr h="154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Wyoming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11.6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9.5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4428" marR="344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384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356" y="696190"/>
            <a:ext cx="10515600" cy="989351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</a:t>
            </a:r>
            <a:r>
              <a:rPr lang="en-US" sz="3600" baseline="-25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concentration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CC67DD-4B4B-475B-A729-A74E731FAFE9}"/>
              </a:ext>
            </a:extLst>
          </p:cNvPr>
          <p:cNvSpPr txBox="1">
            <a:spLocks/>
          </p:cNvSpPr>
          <p:nvPr/>
        </p:nvSpPr>
        <p:spPr>
          <a:xfrm>
            <a:off x="567356" y="4912075"/>
            <a:ext cx="5721301" cy="976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baseline="-25000" dirty="0"/>
              <a:t> </a:t>
            </a:r>
            <a:r>
              <a:rPr lang="en-US" i="1" dirty="0"/>
              <a:t> concentration: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13.2</a:t>
            </a:r>
            <a:r>
              <a:rPr lang="en-US" dirty="0">
                <a:sym typeface="Wingdings" panose="05000000000000000000" pitchFamily="2" charset="2"/>
              </a:rPr>
              <a:t>(1.5-58.3) </a:t>
            </a:r>
            <a:r>
              <a:rPr lang="en-US" sz="1400" i="1" dirty="0">
                <a:sym typeface="Wingdings" panose="05000000000000000000" pitchFamily="2" charset="2"/>
              </a:rPr>
              <a:t>ug/m</a:t>
            </a:r>
            <a:r>
              <a:rPr lang="en-US" sz="1400" i="1" baseline="30000" dirty="0">
                <a:sym typeface="Wingdings" panose="05000000000000000000" pitchFamily="2" charset="2"/>
              </a:rPr>
              <a:t>3</a:t>
            </a:r>
            <a:r>
              <a:rPr lang="en-US" sz="1400" i="1" dirty="0">
                <a:sym typeface="Wingdings" panose="05000000000000000000" pitchFamily="2" charset="2"/>
              </a:rPr>
              <a:t>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EA82BBE-86A5-45F8-90F9-F4B043193AB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89908162"/>
              </p:ext>
            </p:extLst>
          </p:nvPr>
        </p:nvGraphicFramePr>
        <p:xfrm>
          <a:off x="276245" y="1331731"/>
          <a:ext cx="4168165" cy="3261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50565">
                  <a:extLst>
                    <a:ext uri="{9D8B030D-6E8A-4147-A177-3AD203B41FA5}">
                      <a16:colId xmlns:a16="http://schemas.microsoft.com/office/drawing/2014/main" val="3808222904"/>
                    </a:ext>
                  </a:extLst>
                </a:gridCol>
                <a:gridCol w="1280034">
                  <a:extLst>
                    <a:ext uri="{9D8B030D-6E8A-4147-A177-3AD203B41FA5}">
                      <a16:colId xmlns:a16="http://schemas.microsoft.com/office/drawing/2014/main" val="3910045990"/>
                    </a:ext>
                  </a:extLst>
                </a:gridCol>
                <a:gridCol w="637840">
                  <a:extLst>
                    <a:ext uri="{9D8B030D-6E8A-4147-A177-3AD203B41FA5}">
                      <a16:colId xmlns:a16="http://schemas.microsoft.com/office/drawing/2014/main" val="2122228303"/>
                    </a:ext>
                  </a:extLst>
                </a:gridCol>
                <a:gridCol w="538866">
                  <a:extLst>
                    <a:ext uri="{9D8B030D-6E8A-4147-A177-3AD203B41FA5}">
                      <a16:colId xmlns:a16="http://schemas.microsoft.com/office/drawing/2014/main" val="1993920457"/>
                    </a:ext>
                  </a:extLst>
                </a:gridCol>
                <a:gridCol w="560860">
                  <a:extLst>
                    <a:ext uri="{9D8B030D-6E8A-4147-A177-3AD203B41FA5}">
                      <a16:colId xmlns:a16="http://schemas.microsoft.com/office/drawing/2014/main" val="1118943362"/>
                    </a:ext>
                  </a:extLst>
                </a:gridCol>
              </a:tblGrid>
              <a:tr h="326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Mean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Min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Max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4263013316"/>
                  </a:ext>
                </a:extLst>
              </a:tr>
              <a:tr h="3261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Total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828663186"/>
                  </a:ext>
                </a:extLst>
              </a:tr>
              <a:tr h="326153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By living location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Rural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37.7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093763323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Urban cluster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4154055691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Urbanized area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18.4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58.3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119191408"/>
                  </a:ext>
                </a:extLst>
              </a:tr>
              <a:tr h="326153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By median household income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&lt;$20,000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56.8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3454246228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$20,000 to &lt;$35,000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13.2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2216721113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$35,000 to &lt;$50,000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58.0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526736115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$50,000 to &lt;$75,000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55.7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1119093412"/>
                  </a:ext>
                </a:extLst>
              </a:tr>
              <a:tr h="326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≥$75,000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55.5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2665" marR="62665" marT="0" marB="0" anchor="ctr"/>
                </a:tc>
                <a:extLst>
                  <a:ext uri="{0D108BD9-81ED-4DB2-BD59-A6C34878D82A}">
                    <a16:rowId xmlns:a16="http://schemas.microsoft.com/office/drawing/2014/main" val="3800416814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49A27AC-D449-4D0A-91DD-6554F0AF76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11" y="1331731"/>
            <a:ext cx="7129644" cy="450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33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883" y="546390"/>
            <a:ext cx="9083615" cy="1320800"/>
          </a:xfrm>
        </p:spPr>
        <p:txBody>
          <a:bodyPr/>
          <a:lstStyle/>
          <a:p>
            <a:pPr algn="ctr"/>
            <a:r>
              <a:rPr lang="en-US" dirty="0"/>
              <a:t>Childhood Asthma Incident Cases due to TRAP	</a:t>
            </a:r>
          </a:p>
        </p:txBody>
      </p:sp>
      <p:pic>
        <p:nvPicPr>
          <p:cNvPr id="6" name="Content Placeholder 5" descr="AF_year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213" y="1867190"/>
            <a:ext cx="5735783" cy="43513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37294476"/>
              </p:ext>
            </p:extLst>
          </p:nvPr>
        </p:nvGraphicFramePr>
        <p:xfrm>
          <a:off x="360218" y="1867190"/>
          <a:ext cx="5735782" cy="2761686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70652">
                  <a:extLst>
                    <a:ext uri="{9D8B030D-6E8A-4147-A177-3AD203B41FA5}">
                      <a16:colId xmlns:a16="http://schemas.microsoft.com/office/drawing/2014/main" val="874134153"/>
                    </a:ext>
                  </a:extLst>
                </a:gridCol>
                <a:gridCol w="915908">
                  <a:extLst>
                    <a:ext uri="{9D8B030D-6E8A-4147-A177-3AD203B41FA5}">
                      <a16:colId xmlns:a16="http://schemas.microsoft.com/office/drawing/2014/main" val="56546192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302231724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18176206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324453285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261800865"/>
                    </a:ext>
                  </a:extLst>
                </a:gridCol>
                <a:gridCol w="838662">
                  <a:extLst>
                    <a:ext uri="{9D8B030D-6E8A-4147-A177-3AD203B41FA5}">
                      <a16:colId xmlns:a16="http://schemas.microsoft.com/office/drawing/2014/main" val="1498732064"/>
                    </a:ext>
                  </a:extLst>
                </a:gridCol>
              </a:tblGrid>
              <a:tr h="467187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58028"/>
                  </a:ext>
                </a:extLst>
              </a:tr>
              <a:tr h="44594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772390"/>
                  </a:ext>
                </a:extLst>
              </a:tr>
              <a:tr h="4285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497958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non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u="none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1" i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209,100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142,000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965787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247,100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190,200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01422"/>
                  </a:ext>
                </a:extLst>
              </a:tr>
              <a:tr h="467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331,200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286,500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534" marR="51534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42835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52C4A0-2F84-4EF5-8CEA-5D8B6C603E97}"/>
              </a:ext>
            </a:extLst>
          </p:cNvPr>
          <p:cNvSpPr txBox="1">
            <a:spLocks/>
          </p:cNvSpPr>
          <p:nvPr/>
        </p:nvSpPr>
        <p:spPr>
          <a:xfrm>
            <a:off x="282579" y="4801404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Number and Percentage of cases (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dirty="0"/>
              <a:t>)</a:t>
            </a:r>
            <a:endParaRPr lang="en-US" baseline="-25000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209,100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u="sng" dirty="0">
                <a:sym typeface="Wingdings" panose="05000000000000000000" pitchFamily="2" charset="2"/>
              </a:rPr>
              <a:t>142,000</a:t>
            </a:r>
            <a:r>
              <a:rPr lang="en-US" dirty="0">
                <a:sym typeface="Wingdings" panose="05000000000000000000" pitchFamily="2" charset="2"/>
              </a:rPr>
              <a:t> (</a:t>
            </a:r>
            <a:r>
              <a:rPr lang="en-US" i="1" dirty="0">
                <a:sym typeface="Wingdings" panose="05000000000000000000" pitchFamily="2" charset="2"/>
              </a:rPr>
              <a:t>Attributable Cases) </a:t>
            </a:r>
          </a:p>
          <a:p>
            <a:r>
              <a:rPr lang="en-US" b="1" u="sng" dirty="0">
                <a:sym typeface="Wingdings" panose="05000000000000000000" pitchFamily="2" charset="2"/>
              </a:rPr>
              <a:t>27%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u="sng" dirty="0">
                <a:sym typeface="Wingdings" panose="05000000000000000000" pitchFamily="2" charset="2"/>
              </a:rPr>
              <a:t>18%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i="1" dirty="0">
                <a:sym typeface="Wingdings" panose="05000000000000000000" pitchFamily="2" charset="2"/>
              </a:rPr>
              <a:t>of all asthma cases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30FB5D-CFA4-4B4C-ABAC-8BE2BBCE8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77" t="34516" r="131" b="50652"/>
          <a:stretch/>
        </p:blipFill>
        <p:spPr>
          <a:xfrm>
            <a:off x="10957844" y="1949289"/>
            <a:ext cx="664593" cy="9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5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F2895E-9AD8-4A0F-87AB-02300E56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362" y="257839"/>
            <a:ext cx="3854528" cy="539604"/>
          </a:xfrm>
        </p:spPr>
        <p:txBody>
          <a:bodyPr/>
          <a:lstStyle/>
          <a:p>
            <a:r>
              <a:rPr lang="en-US" dirty="0"/>
              <a:t>Attributable Fraction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80C0DC-3C10-4210-82C2-7964BBB69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951324"/>
              </p:ext>
            </p:extLst>
          </p:nvPr>
        </p:nvGraphicFramePr>
        <p:xfrm>
          <a:off x="298882" y="797443"/>
          <a:ext cx="11309756" cy="562367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881189">
                  <a:extLst>
                    <a:ext uri="{9D8B030D-6E8A-4147-A177-3AD203B41FA5}">
                      <a16:colId xmlns:a16="http://schemas.microsoft.com/office/drawing/2014/main" val="2443132893"/>
                    </a:ext>
                  </a:extLst>
                </a:gridCol>
                <a:gridCol w="1447049">
                  <a:extLst>
                    <a:ext uri="{9D8B030D-6E8A-4147-A177-3AD203B41FA5}">
                      <a16:colId xmlns:a16="http://schemas.microsoft.com/office/drawing/2014/main" val="159831191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80208141"/>
                    </a:ext>
                  </a:extLst>
                </a:gridCol>
                <a:gridCol w="873760">
                  <a:extLst>
                    <a:ext uri="{9D8B030D-6E8A-4147-A177-3AD203B41FA5}">
                      <a16:colId xmlns:a16="http://schemas.microsoft.com/office/drawing/2014/main" val="4175392988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1198217793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4026889467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1151794063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50963956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3143231583"/>
                    </a:ext>
                  </a:extLst>
                </a:gridCol>
                <a:gridCol w="717118">
                  <a:extLst>
                    <a:ext uri="{9D8B030D-6E8A-4147-A177-3AD203B41FA5}">
                      <a16:colId xmlns:a16="http://schemas.microsoft.com/office/drawing/2014/main" val="811135222"/>
                    </a:ext>
                  </a:extLst>
                </a:gridCol>
              </a:tblGrid>
              <a:tr h="484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Results using flat national-level 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Results using state-specific IR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Difference (%)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473103"/>
                  </a:ext>
                </a:extLst>
              </a:tr>
              <a:tr h="6653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Incident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Incident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Incident cases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AF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322182421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Total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794,934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141,931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747,437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131,739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17.6%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-6.0%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-7.2%</a:t>
                      </a:r>
                      <a:endParaRPr lang="en-US" sz="1600" b="0" i="1" u="sng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-1.7%</a:t>
                      </a:r>
                      <a:endParaRPr lang="en-US" sz="1600" b="0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745252565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Rural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148,470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14,466 (10%)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140,799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13,788 (10%)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-5.2%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90819982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Urban cluster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75,453 (9%)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9,844 (7%)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13.0%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70,524 (9%)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9,206 (7%)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-6.5%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-6.5%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4171806093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Urbanized area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571,011 (72%)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117,621 (83%)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20.6%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536,113 (72%)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108,745 (83%)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-6.1%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-7.5%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324933904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&lt;$20,000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28,207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5,892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27,770 (4%)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5,786 (4%)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926467899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$20,000 to &lt;$35,000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137,765 (17%)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25,794 (18%)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18.7%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132,843 (18%)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24,699 (19%)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-3.6%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-4.2%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-0.5%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586002893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$35,000 to &lt;$50,000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200,367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34,549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188,466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32,088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17.0%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-5.9%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-7.1%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-1.2%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588997950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$50,000 to &lt;$75,000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236,827 (30%)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40,540 (29%)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221,334 (30%)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37,253 (28%)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16.8%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-6.5%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-8.1%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-1.8%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1893536921"/>
                  </a:ext>
                </a:extLst>
              </a:tr>
              <a:tr h="497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≥$75,000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191,621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35,128 (25%)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18.3%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176,880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31,885 (24%)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18.0%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-7.7%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-9.2%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-1.6%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209" marR="50209" marT="0" marB="0" anchor="ctr"/>
                </a:tc>
                <a:extLst>
                  <a:ext uri="{0D108BD9-81ED-4DB2-BD59-A6C34878D82A}">
                    <a16:rowId xmlns:a16="http://schemas.microsoft.com/office/drawing/2014/main" val="2601815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981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B29BA-4EF3-4C8C-9235-39A9EECA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16000-4746-4439-846A-60F451A27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mage14.png">
            <a:extLst>
              <a:ext uri="{FF2B5EF4-FFF2-40B4-BE49-F238E27FC236}">
                <a16:creationId xmlns:a16="http://schemas.microsoft.com/office/drawing/2014/main" id="{2D5D0876-088F-4430-9C46-5BA1CCA786D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74240" y="0"/>
            <a:ext cx="6918960" cy="676656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5136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5E30-0E06-4371-88CA-48F09EA49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633C-35C9-49B7-A447-8832090AD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 1</a:t>
            </a:r>
            <a:r>
              <a:rPr lang="en-US" dirty="0"/>
              <a:t>: Prepare air pollution, census and asthma survey data sets for epidemiological analysis.</a:t>
            </a:r>
          </a:p>
          <a:p>
            <a:r>
              <a:rPr lang="en-US" b="1" dirty="0"/>
              <a:t>Objective 2</a:t>
            </a:r>
            <a:r>
              <a:rPr lang="en-US" dirty="0"/>
              <a:t>: Estimate the burden of disease of childhood asthma due to air pollution in the US at a national and state level and compare health burden across the different social strata.</a:t>
            </a:r>
          </a:p>
          <a:p>
            <a:r>
              <a:rPr lang="en-US" b="1" dirty="0"/>
              <a:t>Objective 3:</a:t>
            </a:r>
            <a:r>
              <a:rPr lang="en-US" dirty="0"/>
              <a:t> Design and develop health promotion material illustrating the impact of the burden of air pollution on children.</a:t>
            </a:r>
          </a:p>
          <a:p>
            <a:r>
              <a:rPr lang="en-US" b="1" dirty="0"/>
              <a:t>Objective 4: </a:t>
            </a:r>
            <a:r>
              <a:rPr lang="en-US" dirty="0"/>
              <a:t>Demonstrate the underlying methods and explain the burden of disease project to the organizational workforce.</a:t>
            </a:r>
          </a:p>
          <a:p>
            <a:r>
              <a:rPr lang="en-US" b="1" dirty="0"/>
              <a:t>Objective 5: </a:t>
            </a:r>
            <a:r>
              <a:rPr lang="en-US" dirty="0"/>
              <a:t>Participate in the write up of a scholarly article with the organization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655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680"/>
            <a:ext cx="10515600" cy="1004341"/>
          </a:xfrm>
        </p:spPr>
        <p:txBody>
          <a:bodyPr/>
          <a:lstStyle/>
          <a:p>
            <a:pPr algn="ctr"/>
            <a:r>
              <a:rPr lang="en-US" dirty="0"/>
              <a:t>Urban vs Rural</a:t>
            </a:r>
          </a:p>
        </p:txBody>
      </p:sp>
      <p:pic>
        <p:nvPicPr>
          <p:cNvPr id="5" name="Content Placeholder 4" descr="C:\Users\R-Alotaibi\OneDrive - Texas A&amp;M Transportation Institute\Data sets final\Plots\Living_AC_bw.png"/>
          <p:cNvPicPr>
            <a:picLocks noGrp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3298" y="1113119"/>
            <a:ext cx="6159260" cy="39074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678276"/>
              </p:ext>
            </p:extLst>
          </p:nvPr>
        </p:nvGraphicFramePr>
        <p:xfrm>
          <a:off x="6630033" y="1113119"/>
          <a:ext cx="5446947" cy="5227298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76501">
                  <a:extLst>
                    <a:ext uri="{9D8B030D-6E8A-4147-A177-3AD203B41FA5}">
                      <a16:colId xmlns:a16="http://schemas.microsoft.com/office/drawing/2014/main" val="3137245512"/>
                    </a:ext>
                  </a:extLst>
                </a:gridCol>
                <a:gridCol w="1189107">
                  <a:extLst>
                    <a:ext uri="{9D8B030D-6E8A-4147-A177-3AD203B41FA5}">
                      <a16:colId xmlns:a16="http://schemas.microsoft.com/office/drawing/2014/main" val="1155583928"/>
                    </a:ext>
                  </a:extLst>
                </a:gridCol>
                <a:gridCol w="911714">
                  <a:extLst>
                    <a:ext uri="{9D8B030D-6E8A-4147-A177-3AD203B41FA5}">
                      <a16:colId xmlns:a16="http://schemas.microsoft.com/office/drawing/2014/main" val="710338169"/>
                    </a:ext>
                  </a:extLst>
                </a:gridCol>
                <a:gridCol w="828393">
                  <a:extLst>
                    <a:ext uri="{9D8B030D-6E8A-4147-A177-3AD203B41FA5}">
                      <a16:colId xmlns:a16="http://schemas.microsoft.com/office/drawing/2014/main" val="840603958"/>
                    </a:ext>
                  </a:extLst>
                </a:gridCol>
                <a:gridCol w="752642">
                  <a:extLst>
                    <a:ext uri="{9D8B030D-6E8A-4147-A177-3AD203B41FA5}">
                      <a16:colId xmlns:a16="http://schemas.microsoft.com/office/drawing/2014/main" val="3203300227"/>
                    </a:ext>
                  </a:extLst>
                </a:gridCol>
                <a:gridCol w="788590">
                  <a:extLst>
                    <a:ext uri="{9D8B030D-6E8A-4147-A177-3AD203B41FA5}">
                      <a16:colId xmlns:a16="http://schemas.microsoft.com/office/drawing/2014/main" val="1578000376"/>
                    </a:ext>
                  </a:extLst>
                </a:gridCol>
              </a:tblGrid>
              <a:tr h="301972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19776"/>
                  </a:ext>
                </a:extLst>
              </a:tr>
              <a:tr h="470445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649877"/>
                  </a:ext>
                </a:extLst>
              </a:tr>
              <a:tr h="28905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427820"/>
                  </a:ext>
                </a:extLst>
              </a:tr>
              <a:tr h="288245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710981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184,500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236975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24,600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14,500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-41%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212"/>
                  </a:ext>
                </a:extLst>
              </a:tr>
              <a:tr h="27697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563440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158,200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70704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32,000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62879"/>
                  </a:ext>
                </a:extLst>
              </a:tr>
              <a:tr h="276972"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400" dirty="0"/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462394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270,100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240,800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52321"/>
                  </a:ext>
                </a:extLst>
              </a:tr>
              <a:tr h="553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45,700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25859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A6AA-9833-400B-927B-DA2786F086EE}"/>
              </a:ext>
            </a:extLst>
          </p:cNvPr>
          <p:cNvSpPr txBox="1">
            <a:spLocks/>
          </p:cNvSpPr>
          <p:nvPr/>
        </p:nvSpPr>
        <p:spPr>
          <a:xfrm>
            <a:off x="742907" y="5138953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Percentage of all asthma cases (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i="1" dirty="0"/>
              <a:t>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30%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vs </a:t>
            </a:r>
            <a:r>
              <a:rPr lang="en-US" b="1" dirty="0">
                <a:sym typeface="Wingdings" panose="05000000000000000000" pitchFamily="2" charset="2"/>
              </a:rPr>
              <a:t>15%</a:t>
            </a:r>
            <a:r>
              <a:rPr lang="en-US" dirty="0">
                <a:sym typeface="Wingdings" panose="05000000000000000000" pitchFamily="2" charset="2"/>
              </a:rPr>
              <a:t> (Urban vs Rural - 2000)</a:t>
            </a:r>
            <a:endParaRPr lang="en-US" i="1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20%</a:t>
            </a:r>
            <a:r>
              <a:rPr lang="en-US" dirty="0">
                <a:sym typeface="Wingdings" panose="05000000000000000000" pitchFamily="2" charset="2"/>
              </a:rPr>
              <a:t> vs </a:t>
            </a:r>
            <a:r>
              <a:rPr lang="en-US" b="1" u="sng" dirty="0">
                <a:sym typeface="Wingdings" panose="05000000000000000000" pitchFamily="2" charset="2"/>
              </a:rPr>
              <a:t>10%</a:t>
            </a:r>
            <a:r>
              <a:rPr lang="en-US" dirty="0">
                <a:sym typeface="Wingdings" panose="05000000000000000000" pitchFamily="2" charset="2"/>
              </a:rPr>
              <a:t> (Urban vs Rural - 2010)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651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Median household income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29958-090D-45DB-80A2-E87071017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0A9B71-8533-4CF8-8E0F-955AD5443B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51" y="1509025"/>
            <a:ext cx="6065851" cy="43914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732BD4-9B63-4610-A183-1EF1FEEBDBD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69446143"/>
              </p:ext>
            </p:extLst>
          </p:nvPr>
        </p:nvGraphicFramePr>
        <p:xfrm>
          <a:off x="180640" y="1595291"/>
          <a:ext cx="5693376" cy="2924952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948896">
                  <a:extLst>
                    <a:ext uri="{9D8B030D-6E8A-4147-A177-3AD203B41FA5}">
                      <a16:colId xmlns:a16="http://schemas.microsoft.com/office/drawing/2014/main" val="1502233656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565712888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664149827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1558485849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2978278596"/>
                    </a:ext>
                  </a:extLst>
                </a:gridCol>
                <a:gridCol w="948896">
                  <a:extLst>
                    <a:ext uri="{9D8B030D-6E8A-4147-A177-3AD203B41FA5}">
                      <a16:colId xmlns:a16="http://schemas.microsoft.com/office/drawing/2014/main" val="3459732013"/>
                    </a:ext>
                  </a:extLst>
                </a:gridCol>
              </a:tblGrid>
              <a:tr h="24096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2161624"/>
                  </a:ext>
                </a:extLst>
              </a:tr>
              <a:tr h="240965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98139778"/>
                  </a:ext>
                </a:extLst>
              </a:tr>
              <a:tr h="24096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31457"/>
                  </a:ext>
                </a:extLst>
              </a:tr>
              <a:tr h="240965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="1" i="1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1" i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7084765"/>
                  </a:ext>
                </a:extLst>
              </a:tr>
              <a:tr h="240965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Median Household Income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13,700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5,900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21%</a:t>
                      </a:r>
                      <a:endParaRPr lang="en-US" sz="14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757361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25,800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490875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60,700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067553"/>
                  </a:ext>
                </a:extLst>
              </a:tr>
              <a:tr h="493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50,900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83897"/>
                  </a:ext>
                </a:extLst>
              </a:tr>
              <a:tr h="240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35,100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2055" marR="3205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8601711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55C189-C360-4507-852B-90DCAB15A6D3}"/>
              </a:ext>
            </a:extLst>
          </p:cNvPr>
          <p:cNvSpPr txBox="1">
            <a:spLocks/>
          </p:cNvSpPr>
          <p:nvPr/>
        </p:nvSpPr>
        <p:spPr>
          <a:xfrm>
            <a:off x="411192" y="4927601"/>
            <a:ext cx="5523781" cy="1589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Percentage of cases in lowest income group (NO</a:t>
            </a:r>
            <a:r>
              <a:rPr lang="en-US" i="1" baseline="-25000" dirty="0"/>
              <a:t>2</a:t>
            </a:r>
            <a:r>
              <a:rPr lang="en-US" i="1" dirty="0"/>
              <a:t>)</a:t>
            </a:r>
            <a:endParaRPr lang="en-US" baseline="-25000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Lowest income group had </a:t>
            </a:r>
            <a:r>
              <a:rPr lang="en-US" b="1" u="sng" dirty="0">
                <a:sym typeface="Wingdings" panose="05000000000000000000" pitchFamily="2" charset="2"/>
              </a:rPr>
              <a:t>highest</a:t>
            </a:r>
            <a:r>
              <a:rPr lang="en-US" b="1" dirty="0">
                <a:sym typeface="Wingdings" panose="05000000000000000000" pitchFamily="2" charset="2"/>
              </a:rPr>
              <a:t> burden</a:t>
            </a:r>
          </a:p>
          <a:p>
            <a:r>
              <a:rPr lang="en-US" b="1" u="sng" dirty="0">
                <a:sym typeface="Wingdings" panose="05000000000000000000" pitchFamily="2" charset="2"/>
              </a:rPr>
              <a:t>31%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u="sng" dirty="0">
                <a:sym typeface="Wingdings" panose="05000000000000000000" pitchFamily="2" charset="2"/>
              </a:rPr>
              <a:t>21%</a:t>
            </a:r>
            <a:r>
              <a:rPr lang="en-US" dirty="0">
                <a:sym typeface="Wingdings" panose="05000000000000000000" pitchFamily="2" charset="2"/>
              </a:rPr>
              <a:t> (of all asthma cases)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5602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“Counterfactual” Scenarios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F6F799F-2CA5-4C5F-8DFA-858BFB7A0D7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11996542"/>
              </p:ext>
            </p:extLst>
          </p:nvPr>
        </p:nvGraphicFramePr>
        <p:xfrm>
          <a:off x="5037826" y="1792377"/>
          <a:ext cx="7087690" cy="3769124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034804">
                  <a:extLst>
                    <a:ext uri="{9D8B030D-6E8A-4147-A177-3AD203B41FA5}">
                      <a16:colId xmlns:a16="http://schemas.microsoft.com/office/drawing/2014/main" val="2316551323"/>
                    </a:ext>
                  </a:extLst>
                </a:gridCol>
                <a:gridCol w="1219082">
                  <a:extLst>
                    <a:ext uri="{9D8B030D-6E8A-4147-A177-3AD203B41FA5}">
                      <a16:colId xmlns:a16="http://schemas.microsoft.com/office/drawing/2014/main" val="295166150"/>
                    </a:ext>
                  </a:extLst>
                </a:gridCol>
                <a:gridCol w="1807361">
                  <a:extLst>
                    <a:ext uri="{9D8B030D-6E8A-4147-A177-3AD203B41FA5}">
                      <a16:colId xmlns:a16="http://schemas.microsoft.com/office/drawing/2014/main" val="963058307"/>
                    </a:ext>
                  </a:extLst>
                </a:gridCol>
                <a:gridCol w="1219082">
                  <a:extLst>
                    <a:ext uri="{9D8B030D-6E8A-4147-A177-3AD203B41FA5}">
                      <a16:colId xmlns:a16="http://schemas.microsoft.com/office/drawing/2014/main" val="3147485719"/>
                    </a:ext>
                  </a:extLst>
                </a:gridCol>
                <a:gridCol w="1807361">
                  <a:extLst>
                    <a:ext uri="{9D8B030D-6E8A-4147-A177-3AD203B41FA5}">
                      <a16:colId xmlns:a16="http://schemas.microsoft.com/office/drawing/2014/main" val="2187805218"/>
                    </a:ext>
                  </a:extLst>
                </a:gridCol>
              </a:tblGrid>
              <a:tr h="318342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Preventable number of asthma incident cases exceeding the “safe levels"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559859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8428"/>
                  </a:ext>
                </a:extLst>
              </a:tr>
              <a:tr h="3183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55607"/>
                  </a:ext>
                </a:extLst>
              </a:tr>
              <a:tr h="36694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WHO guidelines "safe level"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52332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6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11,100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2125990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53,400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9,500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117691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43,900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14,400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328758"/>
                  </a:ext>
                </a:extLst>
              </a:tr>
              <a:tr h="366944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Minimum concentration "safe level"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174866"/>
                  </a:ext>
                </a:extLst>
              </a:tr>
              <a:tr h="349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600" b="1" i="1" u="sng" baseline="-250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188,300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127,700</a:t>
                      </a:r>
                      <a:endParaRPr lang="en-US" sz="1600" b="1" i="1" u="sng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1" u="sng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052787"/>
                  </a:ext>
                </a:extLst>
              </a:tr>
              <a:tr h="2431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234,500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177,400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61458"/>
                  </a:ext>
                </a:extLst>
              </a:tr>
              <a:tr h="3669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317,600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272,700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34%</a:t>
                      </a:r>
                    </a:p>
                  </a:txBody>
                  <a:tcPr marL="33793" marR="33793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57806"/>
                  </a:ext>
                </a:extLst>
              </a:tr>
            </a:tbl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DD49D46-7805-4768-BAFC-6855F5214830}"/>
              </a:ext>
            </a:extLst>
          </p:cNvPr>
          <p:cNvSpPr txBox="1">
            <a:spLocks/>
          </p:cNvSpPr>
          <p:nvPr/>
        </p:nvSpPr>
        <p:spPr>
          <a:xfrm>
            <a:off x="230039" y="1792377"/>
            <a:ext cx="4730150" cy="428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(1) WHO air quality guideline values</a:t>
            </a:r>
            <a:endParaRPr lang="en-US" sz="2000" baseline="30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2" indent="0">
              <a:buNone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40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300 preventable cases in 2010</a:t>
            </a:r>
          </a:p>
          <a:p>
            <a:r>
              <a:rPr lang="en-US" dirty="0">
                <a:sym typeface="Wingdings" panose="05000000000000000000" pitchFamily="2" charset="2"/>
              </a:rPr>
              <a:t>&lt;1% of all asthma cases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(2) Lowest modeled concentration </a:t>
            </a:r>
            <a:endParaRPr lang="en-US" sz="200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57250" lvl="2" indent="0">
              <a:buNone/>
            </a:pP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</a:t>
            </a:r>
            <a:r>
              <a:rPr lang="en-US" sz="1800" u="sng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 </a:t>
            </a:r>
            <a:r>
              <a:rPr lang="en-US" sz="1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1.48 µg/m</a:t>
            </a:r>
            <a:r>
              <a:rPr lang="en-US" sz="1800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1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ym typeface="Wingdings" panose="05000000000000000000" pitchFamily="2" charset="2"/>
              </a:rPr>
              <a:t>127,700 preventable cases in 2010</a:t>
            </a:r>
          </a:p>
          <a:p>
            <a:r>
              <a:rPr lang="en-US" dirty="0">
                <a:sym typeface="Wingdings" panose="05000000000000000000" pitchFamily="2" charset="2"/>
              </a:rPr>
              <a:t>16% of all asthma cases</a:t>
            </a:r>
          </a:p>
        </p:txBody>
      </p:sp>
    </p:spTree>
    <p:extLst>
      <p:ext uri="{BB962C8B-B14F-4D97-AF65-F5344CB8AC3E}">
        <p14:creationId xmlns:p14="http://schemas.microsoft.com/office/powerpoint/2010/main" val="622929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24635DD-B9CD-456E-A472-F74DE4C2A71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9803535"/>
              </p:ext>
            </p:extLst>
          </p:nvPr>
        </p:nvGraphicFramePr>
        <p:xfrm>
          <a:off x="1777043" y="1030737"/>
          <a:ext cx="7065037" cy="524929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328953">
                  <a:extLst>
                    <a:ext uri="{9D8B030D-6E8A-4147-A177-3AD203B41FA5}">
                      <a16:colId xmlns:a16="http://schemas.microsoft.com/office/drawing/2014/main" val="4108704336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2997273432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3212872460"/>
                    </a:ext>
                  </a:extLst>
                </a:gridCol>
                <a:gridCol w="1646994">
                  <a:extLst>
                    <a:ext uri="{9D8B030D-6E8A-4147-A177-3AD203B41FA5}">
                      <a16:colId xmlns:a16="http://schemas.microsoft.com/office/drawing/2014/main" val="4035735217"/>
                    </a:ext>
                  </a:extLst>
                </a:gridCol>
                <a:gridCol w="1363030">
                  <a:extLst>
                    <a:ext uri="{9D8B030D-6E8A-4147-A177-3AD203B41FA5}">
                      <a16:colId xmlns:a16="http://schemas.microsoft.com/office/drawing/2014/main" val="868160674"/>
                    </a:ext>
                  </a:extLst>
                </a:gridCol>
              </a:tblGrid>
              <a:tr h="44694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2000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</a:rPr>
                        <a:t>2010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040197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Attributable Cases (NO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Rank Change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Attributable Cases (NO</a:t>
                      </a:r>
                      <a:r>
                        <a:rPr lang="en-US" sz="1400" b="1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56868"/>
                  </a:ext>
                </a:extLst>
              </a:tr>
              <a:tr h="340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York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6,756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42555"/>
                  </a:ext>
                </a:extLst>
              </a:tr>
              <a:tr h="391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5,710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3,390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135023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Chicago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1282604"/>
                  </a:ext>
                </a:extLst>
              </a:tr>
              <a:tr h="4368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Philadelphia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Phoenix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11488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Phoenix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Houston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1,240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374027"/>
                  </a:ext>
                </a:extLst>
              </a:tr>
              <a:tr h="4427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Houston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Philadelphia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0108289"/>
                  </a:ext>
                </a:extLst>
              </a:tr>
              <a:tr h="5086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Detroit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68024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Diego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31497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Dallas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1,070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Jose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3199765"/>
                  </a:ext>
                </a:extLst>
              </a:tr>
              <a:tr h="4469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Jose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Antonio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364148"/>
                  </a:ext>
                </a:extLst>
              </a:tr>
            </a:tbl>
          </a:graphicData>
        </a:graphic>
      </p:graphicFrame>
      <p:sp>
        <p:nvSpPr>
          <p:cNvPr id="7" name="Arrow: Down 6">
            <a:extLst>
              <a:ext uri="{FF2B5EF4-FFF2-40B4-BE49-F238E27FC236}">
                <a16:creationId xmlns:a16="http://schemas.microsoft.com/office/drawing/2014/main" id="{062902B3-191A-4104-82AE-238CB68E5BE6}"/>
              </a:ext>
            </a:extLst>
          </p:cNvPr>
          <p:cNvSpPr/>
          <p:nvPr/>
        </p:nvSpPr>
        <p:spPr>
          <a:xfrm>
            <a:off x="5113097" y="3172419"/>
            <a:ext cx="151697" cy="27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529A23B-3397-40B4-8619-F5D22A1DF3EB}"/>
              </a:ext>
            </a:extLst>
          </p:cNvPr>
          <p:cNvSpPr/>
          <p:nvPr/>
        </p:nvSpPr>
        <p:spPr>
          <a:xfrm>
            <a:off x="5145840" y="4559096"/>
            <a:ext cx="151697" cy="2747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C999931-7AA4-4D46-B6B5-BD3FB25B05C8}"/>
              </a:ext>
            </a:extLst>
          </p:cNvPr>
          <p:cNvSpPr/>
          <p:nvPr/>
        </p:nvSpPr>
        <p:spPr>
          <a:xfrm rot="13141952">
            <a:off x="5121060" y="4054135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3AF079F-E3F3-4E1A-B942-7F9276F0216B}"/>
              </a:ext>
            </a:extLst>
          </p:cNvPr>
          <p:cNvSpPr/>
          <p:nvPr/>
        </p:nvSpPr>
        <p:spPr>
          <a:xfrm rot="13605032">
            <a:off x="5090401" y="3612446"/>
            <a:ext cx="151597" cy="274950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038E806-8CB5-4E57-90DD-3D818D778405}"/>
              </a:ext>
            </a:extLst>
          </p:cNvPr>
          <p:cNvSpPr/>
          <p:nvPr/>
        </p:nvSpPr>
        <p:spPr>
          <a:xfrm rot="13301389">
            <a:off x="5145841" y="5002848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58CF601-B094-4582-A2AC-B98CDAB6AF9C}"/>
              </a:ext>
            </a:extLst>
          </p:cNvPr>
          <p:cNvSpPr/>
          <p:nvPr/>
        </p:nvSpPr>
        <p:spPr>
          <a:xfrm rot="13447381">
            <a:off x="5159426" y="5445870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8E16798-FCA4-4984-9A8A-237062A06B8E}"/>
              </a:ext>
            </a:extLst>
          </p:cNvPr>
          <p:cNvSpPr/>
          <p:nvPr/>
        </p:nvSpPr>
        <p:spPr>
          <a:xfrm rot="13387909">
            <a:off x="5124903" y="5869973"/>
            <a:ext cx="151697" cy="274769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732242F-7F97-4E76-BD8F-C71B8DA2C70A}"/>
              </a:ext>
            </a:extLst>
          </p:cNvPr>
          <p:cNvSpPr/>
          <p:nvPr/>
        </p:nvSpPr>
        <p:spPr>
          <a:xfrm rot="16200000">
            <a:off x="5115318" y="1962051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F7491FD-A2E4-484B-BE92-A1393A3FB481}"/>
              </a:ext>
            </a:extLst>
          </p:cNvPr>
          <p:cNvSpPr/>
          <p:nvPr/>
        </p:nvSpPr>
        <p:spPr>
          <a:xfrm rot="16200000">
            <a:off x="5118872" y="2316666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B43E0D0-64E0-47C9-8872-B7567D4041E1}"/>
              </a:ext>
            </a:extLst>
          </p:cNvPr>
          <p:cNvSpPr/>
          <p:nvPr/>
        </p:nvSpPr>
        <p:spPr>
          <a:xfrm rot="16200000">
            <a:off x="5113148" y="2694183"/>
            <a:ext cx="151597" cy="274948"/>
          </a:xfrm>
          <a:prstGeom prst="downArrow">
            <a:avLst/>
          </a:prstGeom>
          <a:solidFill>
            <a:srgbClr val="FFC00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9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62BADE-48D0-4133-BB4D-255ECBF3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" y="1763539"/>
            <a:ext cx="5715307" cy="3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63944-E583-413C-9F6C-7BB76342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082" y="1763539"/>
            <a:ext cx="6050229" cy="38329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A5CF82-7566-4EF9-A552-BB452A865810}"/>
              </a:ext>
            </a:extLst>
          </p:cNvPr>
          <p:cNvSpPr txBox="1">
            <a:spLocks/>
          </p:cNvSpPr>
          <p:nvPr/>
        </p:nvSpPr>
        <p:spPr>
          <a:xfrm>
            <a:off x="2167435" y="5596477"/>
            <a:ext cx="1328468" cy="624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2000</a:t>
            </a:r>
            <a:r>
              <a:rPr lang="en-US" sz="4400" i="1" dirty="0"/>
              <a:t>	</a:t>
            </a:r>
            <a:r>
              <a:rPr lang="en-US" i="1" dirty="0"/>
              <a:t>										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B912BC-DFB8-4B42-BA33-4DAC51C95F1C}"/>
              </a:ext>
            </a:extLst>
          </p:cNvPr>
          <p:cNvSpPr txBox="1">
            <a:spLocks/>
          </p:cNvSpPr>
          <p:nvPr/>
        </p:nvSpPr>
        <p:spPr>
          <a:xfrm>
            <a:off x="8328922" y="5596477"/>
            <a:ext cx="1328468" cy="62450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  <a:r>
              <a:rPr lang="en-US" sz="4400" i="1" dirty="0"/>
              <a:t>	</a:t>
            </a:r>
            <a:r>
              <a:rPr lang="en-US" i="1" dirty="0"/>
              <a:t>										</a:t>
            </a:r>
            <a:endParaRPr lang="en-US" i="1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06390-287E-497C-BA4E-253833E83A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92" t="5655" r="8436" b="3778"/>
          <a:stretch/>
        </p:blipFill>
        <p:spPr>
          <a:xfrm>
            <a:off x="5367940" y="3991964"/>
            <a:ext cx="914401" cy="160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60FE0-794E-4618-96F4-61FDCA5EFF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332" b="25469"/>
          <a:stretch/>
        </p:blipFill>
        <p:spPr>
          <a:xfrm>
            <a:off x="2105850" y="146648"/>
            <a:ext cx="7408695" cy="144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EB5BAF-02A8-4A98-8F5B-937E94403F1F}"/>
              </a:ext>
            </a:extLst>
          </p:cNvPr>
          <p:cNvSpPr txBox="1">
            <a:spLocks/>
          </p:cNvSpPr>
          <p:nvPr/>
        </p:nvSpPr>
        <p:spPr>
          <a:xfrm>
            <a:off x="454716" y="6220985"/>
            <a:ext cx="9059829" cy="45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https://carteehdata.org/library/webapp/trap-asthma-usa</a:t>
            </a:r>
            <a:endParaRPr lang="en-US" dirty="0">
              <a:solidFill>
                <a:srgbClr val="0070C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8925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929C7F-E711-4118-8477-B90CD9E9D5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10775" y="1904871"/>
            <a:ext cx="10510599" cy="43435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8C8E3-061D-4A2E-A3A6-71FE21D18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32" b="25469"/>
          <a:stretch/>
        </p:blipFill>
        <p:spPr>
          <a:xfrm>
            <a:off x="2026525" y="247290"/>
            <a:ext cx="7408695" cy="14492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425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– Key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8947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Up to </a:t>
            </a:r>
            <a:r>
              <a:rPr lang="en-US" b="1" u="sng" dirty="0">
                <a:sym typeface="Wingdings" panose="05000000000000000000" pitchFamily="2" charset="2"/>
              </a:rPr>
              <a:t>142,000</a:t>
            </a:r>
            <a:r>
              <a:rPr lang="en-US" dirty="0"/>
              <a:t> of childhood asthma cases attributable to </a:t>
            </a:r>
            <a:r>
              <a:rPr lang="en-US" b="1" dirty="0"/>
              <a:t>TRAP</a:t>
            </a:r>
            <a:r>
              <a:rPr lang="en-US" dirty="0"/>
              <a:t> in 2010</a:t>
            </a:r>
          </a:p>
          <a:p>
            <a:r>
              <a:rPr lang="en-US" b="1" u="sng" dirty="0"/>
              <a:t>18%</a:t>
            </a:r>
            <a:r>
              <a:rPr lang="en-US" b="1" dirty="0"/>
              <a:t> </a:t>
            </a:r>
            <a:r>
              <a:rPr lang="en-US" dirty="0"/>
              <a:t>of all asthma cases</a:t>
            </a:r>
          </a:p>
          <a:p>
            <a:r>
              <a:rPr lang="en-US" dirty="0"/>
              <a:t>Urban areas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r>
              <a:rPr lang="en-US" dirty="0"/>
              <a:t> Rural areas (Number and Percentage)</a:t>
            </a:r>
          </a:p>
          <a:p>
            <a:r>
              <a:rPr lang="en-US" dirty="0"/>
              <a:t>Lowest income groups had 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</a:t>
            </a:r>
            <a:r>
              <a:rPr lang="en-US" dirty="0"/>
              <a:t> burden</a:t>
            </a:r>
          </a:p>
          <a:p>
            <a:r>
              <a:rPr lang="en-US" dirty="0"/>
              <a:t>2010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en-US" dirty="0"/>
              <a:t> 2000 burden, due      air pollution levels </a:t>
            </a:r>
          </a:p>
          <a:p>
            <a:endParaRPr lang="en-US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F6A44E6-605A-4028-A129-C2AA4AABB328}"/>
              </a:ext>
            </a:extLst>
          </p:cNvPr>
          <p:cNvSpPr/>
          <p:nvPr/>
        </p:nvSpPr>
        <p:spPr>
          <a:xfrm>
            <a:off x="3907768" y="3924285"/>
            <a:ext cx="284671" cy="43132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55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398319" cy="1320800"/>
          </a:xfrm>
        </p:spPr>
        <p:txBody>
          <a:bodyPr>
            <a:normAutofit/>
          </a:bodyPr>
          <a:lstStyle/>
          <a:p>
            <a:r>
              <a:rPr lang="en-US" sz="3200" dirty="0"/>
              <a:t>Discussion – Comparing with Previous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6477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Southern California and 10 European Cities study:</a:t>
            </a:r>
          </a:p>
          <a:p>
            <a:pPr marL="0" indent="0">
              <a:buNone/>
            </a:pPr>
            <a:r>
              <a:rPr lang="en-US" dirty="0"/>
              <a:t>Lower than our estimates (18% to 42%)</a:t>
            </a:r>
          </a:p>
          <a:p>
            <a:pPr lvl="1"/>
            <a:r>
              <a:rPr lang="en-US" dirty="0"/>
              <a:t>Southern California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(6% to 9%)</a:t>
            </a:r>
          </a:p>
          <a:p>
            <a:pPr lvl="1"/>
            <a:r>
              <a:rPr lang="en-US" dirty="0"/>
              <a:t>European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(7% to 23%)</a:t>
            </a:r>
          </a:p>
          <a:p>
            <a:pPr marL="0" indent="0">
              <a:buNone/>
            </a:pPr>
            <a:r>
              <a:rPr lang="en-US" dirty="0"/>
              <a:t>Used a proximity measure (75m buffer from road)</a:t>
            </a:r>
          </a:p>
          <a:p>
            <a:pPr lvl="1"/>
            <a:r>
              <a:rPr lang="en-US" dirty="0"/>
              <a:t>Southern California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20% of children &lt;75m</a:t>
            </a:r>
          </a:p>
          <a:p>
            <a:pPr lvl="1"/>
            <a:r>
              <a:rPr lang="en-US" dirty="0"/>
              <a:t>European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31% of children &lt;75m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Bradford study:</a:t>
            </a:r>
          </a:p>
          <a:p>
            <a:pPr marL="0" indent="0">
              <a:buNone/>
            </a:pPr>
            <a:r>
              <a:rPr lang="en-US" dirty="0"/>
              <a:t>Comparable estimate (15% to 33%)</a:t>
            </a:r>
          </a:p>
          <a:p>
            <a:pPr marL="0" indent="0">
              <a:buNone/>
            </a:pPr>
            <a:r>
              <a:rPr lang="en-US" dirty="0"/>
              <a:t>Used a LUR model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15356-E8DC-4CF8-AFFA-2F547C8D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939" y="3263819"/>
            <a:ext cx="5297167" cy="1229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EE5A8-D5A7-411A-9B9E-3CB366B2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024" y="2040336"/>
            <a:ext cx="5324252" cy="938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D3283E-B2A8-4F01-8DF2-C06346C2D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939" y="4778258"/>
            <a:ext cx="5297167" cy="961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154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- 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pooled studies</a:t>
            </a:r>
          </a:p>
          <a:p>
            <a:pPr lvl="1"/>
            <a:r>
              <a:rPr lang="en-US" dirty="0"/>
              <a:t>Overcome statistical uncertainty</a:t>
            </a:r>
          </a:p>
          <a:p>
            <a:pPr lvl="1"/>
            <a:r>
              <a:rPr lang="en-US" dirty="0"/>
              <a:t>Address heterogeneity among different populations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continuous and pollutant specific exposure</a:t>
            </a:r>
          </a:p>
          <a:p>
            <a:pPr lvl="1"/>
            <a:r>
              <a:rPr lang="en-US" dirty="0"/>
              <a:t>Capture spatial variability of the different air pollutants.</a:t>
            </a:r>
          </a:p>
          <a:p>
            <a:pPr lvl="1"/>
            <a:r>
              <a:rPr lang="en-US" dirty="0"/>
              <a:t>Capture the spatial variability of exposure concentrations</a:t>
            </a:r>
          </a:p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LUR Model had high accuracy with fine spatial </a:t>
            </a:r>
            <a:r>
              <a:rPr lang="en-US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measurment</a:t>
            </a:r>
            <a:endParaRPr lang="en-US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56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-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9074" y="1825625"/>
            <a:ext cx="5686926" cy="4351338"/>
          </a:xfrm>
        </p:spPr>
        <p:txBody>
          <a:bodyPr/>
          <a:lstStyle/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CRF of TRAP</a:t>
            </a:r>
          </a:p>
          <a:p>
            <a:pPr lvl="1"/>
            <a:r>
              <a:rPr lang="en-US" dirty="0"/>
              <a:t>Competing causes</a:t>
            </a:r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Asthma Incidence Rate</a:t>
            </a:r>
          </a:p>
          <a:p>
            <a:pPr lvl="1"/>
            <a:r>
              <a:rPr lang="en-US" dirty="0"/>
              <a:t>Single asthma incidence rate</a:t>
            </a:r>
          </a:p>
          <a:p>
            <a:pPr lvl="1"/>
            <a:r>
              <a:rPr lang="en-US" dirty="0"/>
              <a:t>Simple model </a:t>
            </a:r>
            <a:r>
              <a:rPr lang="en-US" dirty="0">
                <a:sym typeface="Wingdings" panose="05000000000000000000" pitchFamily="2" charset="2"/>
              </a:rPr>
              <a:t> Availability of data would increase accuracy</a:t>
            </a:r>
            <a:endParaRPr lang="en-US" dirty="0"/>
          </a:p>
          <a:p>
            <a:pPr marL="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LUR model</a:t>
            </a:r>
          </a:p>
          <a:p>
            <a:pPr lvl="1"/>
            <a:r>
              <a:rPr lang="en-US" dirty="0"/>
              <a:t>Does not separate traffic from non-traffic sources</a:t>
            </a:r>
          </a:p>
          <a:p>
            <a:pPr lvl="1"/>
            <a:r>
              <a:rPr lang="en-US" dirty="0"/>
              <a:t>NO</a:t>
            </a:r>
            <a:r>
              <a:rPr lang="en-US" baseline="-25000" dirty="0"/>
              <a:t>2 </a:t>
            </a:r>
            <a:r>
              <a:rPr lang="en-US" dirty="0"/>
              <a:t>is a good predictor of traffic </a:t>
            </a:r>
          </a:p>
          <a:p>
            <a:pPr marL="57150" indent="0"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Urban/Rural</a:t>
            </a:r>
          </a:p>
          <a:p>
            <a:pPr lvl="1"/>
            <a:r>
              <a:rPr lang="en-US" dirty="0"/>
              <a:t>Urban estimates are more accurate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5FAE1-FB55-4C55-9E7D-D5124DECB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60" y="1790013"/>
            <a:ext cx="5074366" cy="35890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68D2DA-FD16-4FC3-90F8-F6DA560BDAE4}"/>
              </a:ext>
            </a:extLst>
          </p:cNvPr>
          <p:cNvSpPr/>
          <p:nvPr/>
        </p:nvSpPr>
        <p:spPr>
          <a:xfrm>
            <a:off x="6364260" y="5379070"/>
            <a:ext cx="56869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chris </a:t>
            </a:r>
            <a:r>
              <a:rPr lang="ja-JP" altLang="en-US" sz="800" dirty="0"/>
              <a:t>論 </a:t>
            </a:r>
            <a:r>
              <a:rPr lang="en-US" altLang="ja-JP" sz="800" dirty="0"/>
              <a:t>- </a:t>
            </a:r>
            <a:r>
              <a:rPr lang="en-US" sz="800" dirty="0"/>
              <a:t>This file was derived from: Luftverschmutzung-Ursachen&amp;Auswirkungen.svg, CC BY 3.0, https://commons.wikimedia.org/w/index.php?curid=12276663</a:t>
            </a:r>
          </a:p>
        </p:txBody>
      </p:sp>
    </p:spTree>
    <p:extLst>
      <p:ext uri="{BB962C8B-B14F-4D97-AF65-F5344CB8AC3E}">
        <p14:creationId xmlns:p14="http://schemas.microsoft.com/office/powerpoint/2010/main" val="285583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ABC2-1E9F-4EE7-9FC4-92A8ED2FA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Practicum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2678A-3B2E-4DCC-BC01-118BC131B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Objective 1</a:t>
            </a:r>
            <a:r>
              <a:rPr lang="en-US" dirty="0"/>
              <a:t>:Prepare multiple burden data sets at varying geographical levels, tables for asthma incidence rates by state and a tutorial for step by step.</a:t>
            </a:r>
          </a:p>
          <a:p>
            <a:endParaRPr lang="en-US" b="1" dirty="0"/>
          </a:p>
          <a:p>
            <a:r>
              <a:rPr lang="en-US" b="1" dirty="0"/>
              <a:t>Objective 2</a:t>
            </a:r>
            <a:r>
              <a:rPr lang="en-US" dirty="0"/>
              <a:t>:Produce tables and plots for the results of the study.</a:t>
            </a:r>
          </a:p>
          <a:p>
            <a:endParaRPr lang="en-US" b="1" dirty="0"/>
          </a:p>
          <a:p>
            <a:r>
              <a:rPr lang="en-US" b="1" dirty="0"/>
              <a:t>Objective 3</a:t>
            </a:r>
            <a:r>
              <a:rPr lang="en-US" dirty="0"/>
              <a:t>:Publish interactive tables and maps.</a:t>
            </a:r>
          </a:p>
          <a:p>
            <a:endParaRPr lang="en-US" b="1" dirty="0"/>
          </a:p>
          <a:p>
            <a:r>
              <a:rPr lang="en-US" b="1" dirty="0"/>
              <a:t>Objective 4</a:t>
            </a:r>
            <a:r>
              <a:rPr lang="en-US" dirty="0"/>
              <a:t>:Presentation and GITHUB repository</a:t>
            </a:r>
          </a:p>
          <a:p>
            <a:endParaRPr lang="en-US" b="1" dirty="0"/>
          </a:p>
          <a:p>
            <a:r>
              <a:rPr lang="en-US" b="1" dirty="0"/>
              <a:t>Objective 5</a:t>
            </a:r>
            <a:r>
              <a:rPr lang="en-US" dirty="0"/>
              <a:t>:Write-up methods and results section of a paper.</a:t>
            </a:r>
          </a:p>
        </p:txBody>
      </p:sp>
    </p:spTree>
    <p:extLst>
      <p:ext uri="{BB962C8B-B14F-4D97-AF65-F5344CB8AC3E}">
        <p14:creationId xmlns:p14="http://schemas.microsoft.com/office/powerpoint/2010/main" val="2084808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D3232A-18DA-4718-9B1F-57332876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2976"/>
            <a:ext cx="10515600" cy="143204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2572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9666E-BDB4-4C3F-B52F-A75E76BBD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242502"/>
          </a:xfrm>
        </p:spPr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9477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New Evidence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690688"/>
            <a:ext cx="11591925" cy="42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394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New Evidence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614488"/>
            <a:ext cx="11668125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713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Rational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Few studies examined the burden of asthma attributable to TRAP</a:t>
            </a:r>
          </a:p>
          <a:p>
            <a:pPr lvl="1"/>
            <a:r>
              <a:rPr lang="en-US" dirty="0"/>
              <a:t>10 European cities – proximity to roadways accounted for </a:t>
            </a:r>
            <a:r>
              <a:rPr lang="en-US" b="1" u="sng" dirty="0"/>
              <a:t>14%</a:t>
            </a:r>
            <a:r>
              <a:rPr lang="en-US" dirty="0"/>
              <a:t> of childhood asthma</a:t>
            </a:r>
          </a:p>
          <a:p>
            <a:pPr lvl="1"/>
            <a:r>
              <a:rPr lang="en-US" dirty="0"/>
              <a:t>Southern California – proximity to roadways and ship emissions accounted for </a:t>
            </a:r>
            <a:r>
              <a:rPr lang="en-US" b="1" u="sng" dirty="0"/>
              <a:t>9%</a:t>
            </a:r>
            <a:r>
              <a:rPr lang="en-US" dirty="0"/>
              <a:t> of childhood asthma </a:t>
            </a:r>
          </a:p>
          <a:p>
            <a:pPr lvl="1"/>
            <a:r>
              <a:rPr lang="en-US" dirty="0"/>
              <a:t>No study examined the burden for the whole United States (US)</a:t>
            </a:r>
          </a:p>
        </p:txBody>
      </p:sp>
    </p:spTree>
    <p:extLst>
      <p:ext uri="{BB962C8B-B14F-4D97-AF65-F5344CB8AC3E}">
        <p14:creationId xmlns:p14="http://schemas.microsoft.com/office/powerpoint/2010/main" val="2556954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- Formulas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tretch/>
        </p:blipFill>
        <p:spPr>
          <a:xfrm>
            <a:off x="197627" y="1522663"/>
            <a:ext cx="9535921" cy="497840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5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99DF30-E36C-4262-A368-C843D6724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570728"/>
              </p:ext>
            </p:extLst>
          </p:nvPr>
        </p:nvGraphicFramePr>
        <p:xfrm>
          <a:off x="1251285" y="849664"/>
          <a:ext cx="8100853" cy="5659416"/>
        </p:xfrm>
        <a:graphic>
          <a:graphicData uri="http://schemas.openxmlformats.org/drawingml/2006/table">
            <a:tbl>
              <a:tblPr firstRow="1" firstCol="1" bandRow="1"/>
              <a:tblGrid>
                <a:gridCol w="3815504">
                  <a:extLst>
                    <a:ext uri="{9D8B030D-6E8A-4147-A177-3AD203B41FA5}">
                      <a16:colId xmlns:a16="http://schemas.microsoft.com/office/drawing/2014/main" val="586661946"/>
                    </a:ext>
                  </a:extLst>
                </a:gridCol>
                <a:gridCol w="1639613">
                  <a:extLst>
                    <a:ext uri="{9D8B030D-6E8A-4147-A177-3AD203B41FA5}">
                      <a16:colId xmlns:a16="http://schemas.microsoft.com/office/drawing/2014/main" val="1494794019"/>
                    </a:ext>
                  </a:extLst>
                </a:gridCol>
                <a:gridCol w="1560224">
                  <a:extLst>
                    <a:ext uri="{9D8B030D-6E8A-4147-A177-3AD203B41FA5}">
                      <a16:colId xmlns:a16="http://schemas.microsoft.com/office/drawing/2014/main" val="1658809038"/>
                    </a:ext>
                  </a:extLst>
                </a:gridCol>
                <a:gridCol w="1085512">
                  <a:extLst>
                    <a:ext uri="{9D8B030D-6E8A-4147-A177-3AD203B41FA5}">
                      <a16:colId xmlns:a16="http://schemas.microsoft.com/office/drawing/2014/main" val="4235079693"/>
                    </a:ext>
                  </a:extLst>
                </a:gridCol>
              </a:tblGrid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Census data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71417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Change (%)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1363433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Geographic characteristics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91508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census blocks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8,164,718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11,007,989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104069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included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5,280,214 (65%)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6,182,882 (56%)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4659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census blocks within urban areas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2,970,347 (36%)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3,590,278 (33%)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241025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Demographic characteristics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101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279,583,437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306,675,006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03790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Total population of children (birth - 18)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71,807,328 (26%)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73,690,271 (24%)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16970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Mean (range) number of children in census blocks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 (0-4,713)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 (0-2,214)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-12%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21750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 of children by living location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8931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Urban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56,504,832 (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79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59,927,088 (81%)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555902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Rural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15,302,496 (21%)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13,763,183 (19%)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3594"/>
                  </a:ext>
                </a:extLst>
              </a:tr>
              <a:tr h="297864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Population of children by median household income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710810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&lt; 20,000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4,055,407 (6%)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2,614,804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-36%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419347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20,000 to &lt;35,000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20,694,588 (29%)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12,770,843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(17%)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-38%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269578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35,000 to &lt;50,000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21,974,042 (31%)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18,573,954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(25%)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-15%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077953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50,000 to &lt;75,000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17,350,990 (24%)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21,953,876</a:t>
                      </a:r>
                      <a:r>
                        <a:rPr lang="en-US" sz="105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(30%)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93161"/>
                  </a:ext>
                </a:extLst>
              </a:tr>
              <a:tr h="29786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&gt;= 75,000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7,732,301 (11%)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17,763,239</a:t>
                      </a:r>
                      <a:r>
                        <a:rPr lang="en-US" sz="105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(24%)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130%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2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533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9116" y="0"/>
            <a:ext cx="11513127" cy="86943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State Pollutant Concentrations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190" y="749508"/>
            <a:ext cx="10894293" cy="59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7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10816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All combinations of </a:t>
            </a:r>
            <a:r>
              <a:rPr lang="en-US" i="1" u="sng" dirty="0"/>
              <a:t>upper</a:t>
            </a:r>
            <a:r>
              <a:rPr lang="en-US" dirty="0"/>
              <a:t> and </a:t>
            </a:r>
            <a:r>
              <a:rPr lang="en-US" i="1" u="sng" dirty="0"/>
              <a:t>lower</a:t>
            </a:r>
            <a:r>
              <a:rPr lang="en-US" dirty="0"/>
              <a:t> (95% CI) of </a:t>
            </a:r>
            <a:r>
              <a:rPr lang="en-US" i="1" u="sng" dirty="0"/>
              <a:t>CRF</a:t>
            </a:r>
            <a:r>
              <a:rPr lang="en-US" dirty="0"/>
              <a:t> &amp; </a:t>
            </a:r>
            <a:r>
              <a:rPr lang="en-US" i="1" u="sng" dirty="0"/>
              <a:t>Asthma IR</a:t>
            </a:r>
          </a:p>
          <a:p>
            <a:r>
              <a:rPr lang="en-US" dirty="0"/>
              <a:t>Sensitivity analysis matrix</a:t>
            </a:r>
          </a:p>
        </p:txBody>
      </p:sp>
    </p:spTree>
    <p:extLst>
      <p:ext uri="{BB962C8B-B14F-4D97-AF65-F5344CB8AC3E}">
        <p14:creationId xmlns:p14="http://schemas.microsoft.com/office/powerpoint/2010/main" val="3218765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614" y="304800"/>
            <a:ext cx="10515600" cy="824459"/>
          </a:xfrm>
        </p:spPr>
        <p:txBody>
          <a:bodyPr/>
          <a:lstStyle/>
          <a:p>
            <a:pPr algn="ctr"/>
            <a:r>
              <a:rPr lang="en-US" dirty="0"/>
              <a:t>Median household income (2010)</a:t>
            </a:r>
          </a:p>
        </p:txBody>
      </p:sp>
      <p:pic>
        <p:nvPicPr>
          <p:cNvPr id="5" name="Content Placeholder 4" descr="C:\Users\R-Alotaibi\OneDrive - Texas A&amp;M Transportation Institute\Data sets final\Plots\income_AC_2010_bw.png"/>
          <p:cNvPicPr>
            <a:picLocks noGrp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/>
          <a:stretch/>
        </p:blipFill>
        <p:spPr bwMode="auto">
          <a:xfrm>
            <a:off x="266699" y="1732084"/>
            <a:ext cx="5547947" cy="45866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 descr="C:\Users\R-Alotaibi\OneDrive - Texas A&amp;M Transportation Institute\Data sets final\Plots\income_AF_2010_bw.png"/>
          <p:cNvPicPr>
            <a:picLocks noGrp="1"/>
          </p:cNvPicPr>
          <p:nvPr>
            <p:ph sz="half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14646" y="1732085"/>
            <a:ext cx="6216933" cy="44549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002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F3F8-8879-4BB6-BB79-F8FB2B8F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Asthma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CE5A93-BC70-4FE3-8CCA-B15F2604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89" y="1401682"/>
            <a:ext cx="6627371" cy="439499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7DBFE22-4FC7-434D-92CE-722DACEB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40" y="2481579"/>
            <a:ext cx="4906716" cy="2446021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Asthma is the </a:t>
            </a:r>
            <a:r>
              <a:rPr lang="en-US" b="1" i="1" dirty="0"/>
              <a:t>reversible</a:t>
            </a:r>
            <a:r>
              <a:rPr lang="en-US" dirty="0"/>
              <a:t> or partially reversible </a:t>
            </a:r>
            <a:r>
              <a:rPr lang="en-US" b="1" i="1" dirty="0"/>
              <a:t>obstruction </a:t>
            </a:r>
            <a:r>
              <a:rPr lang="en-US" i="1" dirty="0"/>
              <a:t>of</a:t>
            </a:r>
            <a:r>
              <a:rPr lang="en-US" b="1" i="1" dirty="0"/>
              <a:t> airflow</a:t>
            </a:r>
            <a:r>
              <a:rPr lang="en-US" dirty="0"/>
              <a:t> presenting as episodes of wheezing, cough and shortness of breath with varying degrees of severity</a:t>
            </a:r>
          </a:p>
          <a:p>
            <a:endParaRPr lang="en-US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511965-D27B-4AF7-870C-1B4BEF44682B}"/>
              </a:ext>
            </a:extLst>
          </p:cNvPr>
          <p:cNvSpPr/>
          <p:nvPr/>
        </p:nvSpPr>
        <p:spPr>
          <a:xfrm>
            <a:off x="5371588" y="5796676"/>
            <a:ext cx="66273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By United States-National Institute of Health: National Heart, Lung, Blood Institute - http://www.nhlbi.nih.gov/health/health-topics/topics/asthma/, Public Domain, https://commons.wikimedia.org/w/index.php?curid=24760677</a:t>
            </a:r>
          </a:p>
        </p:txBody>
      </p:sp>
    </p:spTree>
    <p:extLst>
      <p:ext uri="{BB962C8B-B14F-4D97-AF65-F5344CB8AC3E}">
        <p14:creationId xmlns:p14="http://schemas.microsoft.com/office/powerpoint/2010/main" val="4170530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80DC1A2-3C98-45E6-B395-B2C112A336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299877"/>
              </p:ext>
            </p:extLst>
          </p:nvPr>
        </p:nvGraphicFramePr>
        <p:xfrm>
          <a:off x="833214" y="905774"/>
          <a:ext cx="10225848" cy="5072333"/>
        </p:xfrm>
        <a:graphic>
          <a:graphicData uri="http://schemas.openxmlformats.org/drawingml/2006/table">
            <a:tbl>
              <a:tblPr firstRow="1" firstCol="1" bandRow="1"/>
              <a:tblGrid>
                <a:gridCol w="1278231">
                  <a:extLst>
                    <a:ext uri="{9D8B030D-6E8A-4147-A177-3AD203B41FA5}">
                      <a16:colId xmlns:a16="http://schemas.microsoft.com/office/drawing/2014/main" val="359659545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853940877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1548867716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226257905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911621821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4196085103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660172528"/>
                    </a:ext>
                  </a:extLst>
                </a:gridCol>
                <a:gridCol w="1278231">
                  <a:extLst>
                    <a:ext uri="{9D8B030D-6E8A-4147-A177-3AD203B41FA5}">
                      <a16:colId xmlns:a16="http://schemas.microsoft.com/office/drawing/2014/main" val="3859998276"/>
                    </a:ext>
                  </a:extLst>
                </a:gridCol>
              </a:tblGrid>
              <a:tr h="351302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97782"/>
                  </a:ext>
                </a:extLst>
              </a:tr>
              <a:tr h="335334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388706"/>
                  </a:ext>
                </a:extLst>
              </a:tr>
              <a:tr h="307959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27457"/>
                  </a:ext>
                </a:extLst>
              </a:tr>
              <a:tr h="335334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r>
                        <a:rPr lang="en-US" sz="14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629124"/>
                  </a:ext>
                </a:extLst>
              </a:tr>
              <a:tr h="3513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209,100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141,900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4914"/>
                  </a:ext>
                </a:extLst>
              </a:tr>
              <a:tr h="33533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184,500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127,500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511096"/>
                  </a:ext>
                </a:extLst>
              </a:tr>
              <a:tr h="3353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-41%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539233"/>
                  </a:ext>
                </a:extLst>
              </a:tr>
              <a:tr h="335334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159567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1240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60,700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387224"/>
                  </a:ext>
                </a:extLst>
              </a:tr>
              <a:tr h="6301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40,500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23205"/>
                  </a:ext>
                </a:extLst>
              </a:tr>
              <a:tr h="49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29%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43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464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335E88B-AEE8-43A3-BF19-BCD381DED4D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52778464"/>
              </p:ext>
            </p:extLst>
          </p:nvPr>
        </p:nvGraphicFramePr>
        <p:xfrm>
          <a:off x="677860" y="258793"/>
          <a:ext cx="10536480" cy="6280029"/>
        </p:xfrm>
        <a:graphic>
          <a:graphicData uri="http://schemas.openxmlformats.org/drawingml/2006/table">
            <a:tbl>
              <a:tblPr firstRow="1" firstCol="1" bandRow="1"/>
              <a:tblGrid>
                <a:gridCol w="1317060">
                  <a:extLst>
                    <a:ext uri="{9D8B030D-6E8A-4147-A177-3AD203B41FA5}">
                      <a16:colId xmlns:a16="http://schemas.microsoft.com/office/drawing/2014/main" val="2254409315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003592144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1853170948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100628287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668271085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686512422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2443981531"/>
                    </a:ext>
                  </a:extLst>
                </a:gridCol>
                <a:gridCol w="1317060">
                  <a:extLst>
                    <a:ext uri="{9D8B030D-6E8A-4147-A177-3AD203B41FA5}">
                      <a16:colId xmlns:a16="http://schemas.microsoft.com/office/drawing/2014/main" val="46623964"/>
                    </a:ext>
                  </a:extLst>
                </a:gridCol>
              </a:tblGrid>
              <a:tr h="240393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Attributable number of cases and percentage of all cases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05819"/>
                  </a:ext>
                </a:extLst>
              </a:tr>
              <a:tr h="229467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% of all asthma cases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Change (%)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33323"/>
                  </a:ext>
                </a:extLst>
              </a:tr>
              <a:tr h="22774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2010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AC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39752"/>
                  </a:ext>
                </a:extLst>
              </a:tr>
              <a:tr h="227747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2.5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739885"/>
                  </a:ext>
                </a:extLst>
              </a:tr>
              <a:tr h="24039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247,100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190,200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122849"/>
                  </a:ext>
                </a:extLst>
              </a:tr>
              <a:tr h="22946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200,100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158,200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797728"/>
                  </a:ext>
                </a:extLst>
              </a:tr>
              <a:tr h="2365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47,100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-32%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126269"/>
                  </a:ext>
                </a:extLst>
              </a:tr>
              <a:tr h="229467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7,400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5386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71,600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34,600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784195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74,900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48,300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316744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59,400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55,700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90758"/>
                  </a:ext>
                </a:extLst>
              </a:tr>
              <a:tr h="229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26,700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32%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075668"/>
                  </a:ext>
                </a:extLst>
              </a:tr>
              <a:tr h="227747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PM</a:t>
                      </a:r>
                      <a:r>
                        <a:rPr lang="en-US" sz="14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477042"/>
                  </a:ext>
                </a:extLst>
              </a:tr>
              <a:tr h="240393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331,200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286,500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-13%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76982"/>
                  </a:ext>
                </a:extLst>
              </a:tr>
              <a:tr h="22946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Living Location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Urban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270,100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240,800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385783"/>
                  </a:ext>
                </a:extLst>
              </a:tr>
              <a:tr h="23656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Rural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61,100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-25%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643222"/>
                  </a:ext>
                </a:extLst>
              </a:tr>
              <a:tr h="229467"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By Median Household Income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&lt; 20,000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38%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N/A*</a:t>
                      </a: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186144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20,000 to &lt;35,000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98,300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51,300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43%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37%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511617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35,000 to &lt;50,000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100,800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72,300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42%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357532"/>
                  </a:ext>
                </a:extLst>
              </a:tr>
              <a:tr h="466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50,000 to &lt;75,000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78,700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101327"/>
                  </a:ext>
                </a:extLst>
              </a:tr>
              <a:tr h="2294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&gt;= 75,000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33,700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67,300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40%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3372" marR="3337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7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3268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0700C3-E3F5-4382-A903-B4E313D8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9F1E5-005C-43C6-B1D9-E3211225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45" y="1488613"/>
            <a:ext cx="8596668" cy="388077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ANDERSON, H., FAVARATO, G. &amp; ATKINSON, R. 2011. Long-term exposure to outdoor air pollution and the prevalence of asthma: meta-analysis of multi-community prevalence studies. Air Qual Atmos Health 2013; 6: 57–68. Nishimura KK, Galanter JM, Roth LA, et al. Early life air pollution and asthma risk in minority children: the GALA II &amp; SAGE II studies. </a:t>
            </a:r>
            <a:r>
              <a:rPr lang="en-US" sz="4400" i="1" dirty="0"/>
              <a:t>Am J Respir </a:t>
            </a:r>
            <a:r>
              <a:rPr lang="en-US" sz="4400" i="1" dirty="0" err="1"/>
              <a:t>Crit</a:t>
            </a:r>
            <a:r>
              <a:rPr lang="en-US" sz="4400" i="1" dirty="0"/>
              <a:t> Care Med,</a:t>
            </a:r>
            <a:r>
              <a:rPr lang="en-US" sz="4400" dirty="0"/>
              <a:t> 188</a:t>
            </a:r>
            <a:r>
              <a:rPr lang="en-US" sz="4400" b="1" dirty="0"/>
              <a:t>,</a:t>
            </a:r>
            <a:r>
              <a:rPr lang="en-US" sz="4400" dirty="0"/>
              <a:t> 309-318.</a:t>
            </a:r>
          </a:p>
          <a:p>
            <a:pPr marL="0" indent="0">
              <a:buNone/>
            </a:pPr>
            <a:r>
              <a:rPr lang="en-US" sz="4400" dirty="0"/>
              <a:t>ANDERSON, H. R., FAVARATO, G. &amp; ATKINSON, R. W. 2013. Long-term exposure to air pollution and the incidence of asthma: meta-analysis of cohort studies. </a:t>
            </a:r>
            <a:r>
              <a:rPr lang="en-US" sz="4400" i="1" dirty="0"/>
              <a:t>Air Quality, Atmosphere &amp; Health,</a:t>
            </a:r>
            <a:r>
              <a:rPr lang="en-US" sz="4400" dirty="0"/>
              <a:t> 6</a:t>
            </a:r>
            <a:r>
              <a:rPr lang="en-US" sz="4400" b="1" dirty="0"/>
              <a:t>,</a:t>
            </a:r>
            <a:r>
              <a:rPr lang="en-US" sz="4400" dirty="0"/>
              <a:t> 47-56.</a:t>
            </a:r>
          </a:p>
          <a:p>
            <a:pPr marL="0" indent="0">
              <a:buNone/>
            </a:pPr>
            <a:r>
              <a:rPr lang="en-US" sz="4400" dirty="0"/>
              <a:t>BECHLE, M. J., MILLET, D. B. &amp; MARSHALL, J. D. 2015. National spatiotemporal exposure surface for NO2: monthly scaling of a satellite-derived land-use regression, 2000–2010. </a:t>
            </a:r>
            <a:r>
              <a:rPr lang="en-US" sz="4400" i="1" dirty="0"/>
              <a:t>Environmental science &amp; technology,</a:t>
            </a:r>
            <a:r>
              <a:rPr lang="en-US" sz="4400" dirty="0"/>
              <a:t> 49</a:t>
            </a:r>
            <a:r>
              <a:rPr lang="en-US" sz="4400" b="1" dirty="0"/>
              <a:t>,</a:t>
            </a:r>
            <a:r>
              <a:rPr lang="en-US" sz="4400" dirty="0"/>
              <a:t> 12297-12305.</a:t>
            </a:r>
          </a:p>
          <a:p>
            <a:pPr marL="0" indent="0">
              <a:buNone/>
            </a:pPr>
            <a:r>
              <a:rPr lang="en-US" sz="4400" dirty="0"/>
              <a:t>BLACKWELL, D., VICKERIE, J. &amp; WONDIMU, E. 2003. Summary health statistics for US children: National health interview survey, 2000. </a:t>
            </a:r>
            <a:r>
              <a:rPr lang="en-US" sz="4400" i="1" dirty="0"/>
              <a:t>Vital Health Stat.</a:t>
            </a:r>
            <a:r>
              <a:rPr lang="en-US" sz="4400" dirty="0"/>
              <a:t> National Center for Health Statistics.</a:t>
            </a:r>
          </a:p>
          <a:p>
            <a:pPr marL="0" indent="0">
              <a:buNone/>
            </a:pPr>
            <a:r>
              <a:rPr lang="en-US" sz="4400" dirty="0"/>
              <a:t>BLOOM, B., COHEN, R. &amp; FREEMAN, G. 2011. Summary health statistics for U.S. children: National Health Interview Survey, 2010. </a:t>
            </a:r>
            <a:r>
              <a:rPr lang="en-US" sz="4400" i="1" dirty="0"/>
              <a:t>Vital Health Stat.</a:t>
            </a:r>
            <a:r>
              <a:rPr lang="en-US" sz="4400" dirty="0"/>
              <a:t> National Center for Health Statistics.</a:t>
            </a:r>
          </a:p>
          <a:p>
            <a:pPr marL="0" indent="0">
              <a:buNone/>
            </a:pPr>
            <a:r>
              <a:rPr lang="en-US" sz="4400" dirty="0"/>
              <a:t>CDC 2010. Asthma Severity among Children with Current Asthma.</a:t>
            </a:r>
          </a:p>
          <a:p>
            <a:pPr marL="0" indent="0">
              <a:buNone/>
            </a:pPr>
            <a:r>
              <a:rPr lang="en-US" sz="4400" dirty="0"/>
              <a:t>CLARK, L. P., MILLET, D. B. &amp; MARSHALL, J. D. 2017. Changes in transportation-related air pollution exposures by race-ethnicity and socioeconomic status: Outdoor nitrogen dioxide in the United States in 2000 and 2010. </a:t>
            </a:r>
            <a:r>
              <a:rPr lang="en-US" sz="4400" i="1" dirty="0"/>
              <a:t>Environmental Health Perspectives,</a:t>
            </a:r>
            <a:r>
              <a:rPr lang="en-US" sz="4400" dirty="0"/>
              <a:t> 125</a:t>
            </a:r>
            <a:r>
              <a:rPr lang="en-US" sz="4400" b="1" dirty="0"/>
              <a:t>,</a:t>
            </a:r>
            <a:r>
              <a:rPr lang="en-US" sz="4400" dirty="0"/>
              <a:t> 1--10.</a:t>
            </a:r>
          </a:p>
          <a:p>
            <a:pPr marL="0" indent="0">
              <a:buNone/>
            </a:pPr>
            <a:r>
              <a:rPr lang="en-US" sz="4400" dirty="0"/>
              <a:t>EPA 2017. Managing Air Quality - Ambient Air Monitoring.</a:t>
            </a:r>
          </a:p>
          <a:p>
            <a:pPr marL="0" indent="0">
              <a:buNone/>
            </a:pPr>
            <a:r>
              <a:rPr lang="en-US" sz="4400" dirty="0"/>
              <a:t>GLOBAL ASTHMA NETWORK 2014. </a:t>
            </a:r>
            <a:r>
              <a:rPr lang="en-US" sz="4400" i="1" dirty="0"/>
              <a:t>The Global Asthma Report 2014</a:t>
            </a:r>
            <a:r>
              <a:rPr lang="en-US" sz="4400" dirty="0"/>
              <a:t>.</a:t>
            </a:r>
          </a:p>
          <a:p>
            <a:pPr marL="0" indent="0">
              <a:buNone/>
            </a:pPr>
            <a:r>
              <a:rPr lang="en-US" sz="4400" dirty="0"/>
              <a:t>GOWERS, A. M., CULLINAN, P., AYRES, J. G., ANDERSON, H. R., STRACHAN, D. P., HOLGATE, S. T., MILLS, I. C. &amp; MAYNARD, R. L. 2012. Does outdoor air pollution induce new cases of asthma? Biological plausibility and evidence; a review. </a:t>
            </a:r>
            <a:r>
              <a:rPr lang="en-US" sz="4400" i="1" dirty="0" err="1"/>
              <a:t>Respirology</a:t>
            </a:r>
            <a:r>
              <a:rPr lang="en-US" sz="4400" i="1" dirty="0"/>
              <a:t>,</a:t>
            </a:r>
            <a:r>
              <a:rPr lang="en-US" sz="4400" dirty="0"/>
              <a:t> 17</a:t>
            </a:r>
            <a:r>
              <a:rPr lang="en-US" sz="4400" b="1" dirty="0"/>
              <a:t>,</a:t>
            </a:r>
            <a:r>
              <a:rPr lang="en-US" sz="4400" dirty="0"/>
              <a:t> 887-898.</a:t>
            </a:r>
          </a:p>
          <a:p>
            <a:pPr marL="0" indent="0">
              <a:buNone/>
            </a:pPr>
            <a:r>
              <a:rPr lang="en-US" sz="4400" dirty="0"/>
              <a:t>HEALTH EFFECTS INSTITUTE, H. E. I. 2010. </a:t>
            </a:r>
            <a:r>
              <a:rPr lang="en-US" sz="4400" i="1" dirty="0"/>
              <a:t>Traffic-related air pollution: a critical review of the literature on emissions, exposure, and health effects</a:t>
            </a:r>
            <a:r>
              <a:rPr lang="en-US" sz="4400" dirty="0"/>
              <a:t>, Special Report 17. HEI Panel on the Health Effects of Traffic-Related Air Pollution. Health Effects Institute, Boston, Massachusetts, 2010.</a:t>
            </a:r>
          </a:p>
          <a:p>
            <a:pPr marL="0" indent="0">
              <a:buNone/>
            </a:pPr>
            <a:r>
              <a:rPr lang="es-ES" sz="4400" dirty="0"/>
              <a:t>KHREIS, H., DE HOOGH, K. &amp; NIEUWENHUIJSEN, M. J. 2018a. </a:t>
            </a:r>
            <a:r>
              <a:rPr lang="en-US" sz="4400" dirty="0"/>
              <a:t>Full-chain health impact assessment of traffic-related air pollution and childhood asthma. </a:t>
            </a:r>
            <a:r>
              <a:rPr lang="en-US" sz="4400" i="1" dirty="0"/>
              <a:t>Environment international,</a:t>
            </a:r>
            <a:r>
              <a:rPr lang="en-US" sz="4400" dirty="0"/>
              <a:t> 114</a:t>
            </a:r>
            <a:r>
              <a:rPr lang="en-US" sz="4400" b="1" dirty="0"/>
              <a:t>,</a:t>
            </a:r>
            <a:r>
              <a:rPr lang="en-US" sz="4400" dirty="0"/>
              <a:t> 365-375.</a:t>
            </a:r>
          </a:p>
          <a:p>
            <a:pPr marL="0" indent="0">
              <a:buNone/>
            </a:pPr>
            <a:r>
              <a:rPr lang="en-US" sz="4400" dirty="0"/>
              <a:t>KHREIS, H., KELLY, C., TATE, J., PARSLOW, R., LUCAS, K. &amp; NIEUWENHUIJSEN, M. 2017. Exposure to traffic-related air pollution and risk of development of childhood asthma: a systematic review and meta-analysis. </a:t>
            </a:r>
            <a:r>
              <a:rPr lang="es-ES" sz="4400" i="1" dirty="0" err="1"/>
              <a:t>Environment</a:t>
            </a:r>
            <a:r>
              <a:rPr lang="es-ES" sz="4400" i="1" dirty="0"/>
              <a:t> </a:t>
            </a:r>
            <a:r>
              <a:rPr lang="es-ES" sz="4400" i="1" dirty="0" err="1"/>
              <a:t>international</a:t>
            </a:r>
            <a:r>
              <a:rPr lang="es-ES" sz="4400" i="1" dirty="0"/>
              <a:t>,</a:t>
            </a:r>
            <a:r>
              <a:rPr lang="es-ES" sz="4400" dirty="0"/>
              <a:t> 100</a:t>
            </a:r>
            <a:r>
              <a:rPr lang="es-ES" sz="4400" b="1" dirty="0"/>
              <a:t>,</a:t>
            </a:r>
            <a:r>
              <a:rPr lang="es-ES" sz="4400" dirty="0"/>
              <a:t> 1-31.</a:t>
            </a:r>
            <a:endParaRPr lang="en-US" sz="4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1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BA1A-9704-4D11-B1EF-A7FA50E67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6F657-3E6E-4BC0-BEBA-883DC638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dirty="0"/>
              <a:t>KHREIS, H., RAMANI, T., DE HOOGH, K., MUELLER, N., ROJAS-RUEDA, D., ZIETSMAN, J. &amp; NIEUWENHUIJSEN, M. J. 2018b. </a:t>
            </a:r>
            <a:r>
              <a:rPr lang="en-US" dirty="0"/>
              <a:t>Traffic-Related Air Pollution and the Local Burden of Childhood Asthma in Bradford, UK. </a:t>
            </a:r>
            <a:r>
              <a:rPr lang="en-US" i="1" dirty="0"/>
              <a:t>International Journal of Transportation Science and Technology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KRZYZANOWSKI, M. &amp; COHEN, A. 2008. Update of WHO air quality guidelines. </a:t>
            </a:r>
            <a:r>
              <a:rPr lang="en-US" i="1" dirty="0"/>
              <a:t>Air Quality, Atmosphere &amp; Health,</a:t>
            </a:r>
            <a:r>
              <a:rPr lang="en-US" dirty="0"/>
              <a:t> 1</a:t>
            </a:r>
            <a:r>
              <a:rPr lang="en-US" b="1" dirty="0"/>
              <a:t>,</a:t>
            </a:r>
            <a:r>
              <a:rPr lang="en-US" dirty="0"/>
              <a:t> 7-13.</a:t>
            </a:r>
          </a:p>
          <a:p>
            <a:pPr marL="0" indent="0">
              <a:buNone/>
            </a:pPr>
            <a:r>
              <a:rPr lang="en-US" dirty="0"/>
              <a:t>MANSON, S., SCHROEDER, J., VAN RIPER, D. &amp; RUGGLES, S. 2017. IPUMS National Historical Geographic Information System: Version 12.0 [Database]. Minneapolis: University of Minnesota. 2017.</a:t>
            </a:r>
          </a:p>
          <a:p>
            <a:pPr marL="0" indent="0">
              <a:buNone/>
            </a:pPr>
            <a:r>
              <a:rPr lang="en-US" dirty="0"/>
              <a:t>NURMAGAMBETOV, T., KUWAHARA, R. &amp; GARBE, P. 2018. The economic burden of asthma in the United States, 2008–2013. </a:t>
            </a:r>
            <a:r>
              <a:rPr lang="en-US" i="1" dirty="0"/>
              <a:t>Annals of the American Thoracic Society,</a:t>
            </a:r>
            <a:r>
              <a:rPr lang="en-US" dirty="0"/>
              <a:t> 15</a:t>
            </a:r>
            <a:r>
              <a:rPr lang="en-US" b="1" dirty="0"/>
              <a:t>,</a:t>
            </a:r>
            <a:r>
              <a:rPr lang="en-US" dirty="0"/>
              <a:t> 348-356.</a:t>
            </a:r>
          </a:p>
          <a:p>
            <a:pPr marL="0" indent="0">
              <a:buNone/>
            </a:pPr>
            <a:r>
              <a:rPr lang="en-US" dirty="0"/>
              <a:t>PEREZ, L., DECLERCQ, C., IÑIGUEZ, C., AGUILERA, I., BADALONI, C., BALLESTER, F., BOULAND, C., CHANEL, O., CIRARDA, F. B. &amp; FORASTIERE, F. 2013. Chronic burden of near-roadway traffic pollution in 10 European cities (APHEKOM network). </a:t>
            </a:r>
            <a:r>
              <a:rPr lang="en-US" i="1" dirty="0"/>
              <a:t>European Respiratory Journal</a:t>
            </a:r>
            <a:r>
              <a:rPr lang="en-US" b="1" dirty="0"/>
              <a:t>,</a:t>
            </a:r>
            <a:r>
              <a:rPr lang="en-US" dirty="0"/>
              <a:t> erj00311-2012.</a:t>
            </a:r>
          </a:p>
          <a:p>
            <a:pPr marL="0" indent="0">
              <a:buNone/>
            </a:pPr>
            <a:r>
              <a:rPr lang="en-US" dirty="0"/>
              <a:t>PEREZ, L., KÜNZLI, N., AVOL, E., HRICKO, A. M., LURMANN, F., NICHOLAS, E., GILLILAND, F., PETERS, J. &amp; MCCONNELL, R. 2009. Global goods movement and the local burden of childhood asthma in southern California. </a:t>
            </a:r>
            <a:r>
              <a:rPr lang="en-US" i="1" dirty="0"/>
              <a:t>American Journal of Public Health,</a:t>
            </a:r>
            <a:r>
              <a:rPr lang="en-US" dirty="0"/>
              <a:t> 99</a:t>
            </a:r>
            <a:r>
              <a:rPr lang="en-US" b="1" dirty="0"/>
              <a:t>,</a:t>
            </a:r>
            <a:r>
              <a:rPr lang="en-US" dirty="0"/>
              <a:t> S622-S628.</a:t>
            </a:r>
          </a:p>
          <a:p>
            <a:pPr marL="0" indent="0">
              <a:buNone/>
            </a:pPr>
            <a:r>
              <a:rPr lang="en-US" dirty="0"/>
              <a:t>R CORE TEAM 2018. R: A Language and Environment for Statistical Computing. R Foundation for Statistical Computing.</a:t>
            </a:r>
          </a:p>
          <a:p>
            <a:pPr marL="0" indent="0">
              <a:buNone/>
            </a:pPr>
            <a:r>
              <a:rPr lang="en-US" dirty="0"/>
              <a:t>ROWANGOULD, G. M. 2013. A census of the US near-roadway population: Public health and environmental justice considerations. </a:t>
            </a:r>
            <a:r>
              <a:rPr lang="en-US" i="1" dirty="0"/>
              <a:t>Transportation Research Part D: Transport and Environment,</a:t>
            </a:r>
            <a:r>
              <a:rPr lang="en-US" dirty="0"/>
              <a:t> 25</a:t>
            </a:r>
            <a:r>
              <a:rPr lang="en-US" b="1" dirty="0"/>
              <a:t>,</a:t>
            </a:r>
            <a:r>
              <a:rPr lang="en-US" dirty="0"/>
              <a:t> 59-67.</a:t>
            </a:r>
          </a:p>
          <a:p>
            <a:pPr marL="0" indent="0">
              <a:buNone/>
            </a:pPr>
            <a:r>
              <a:rPr lang="en-US" dirty="0"/>
              <a:t>THE LANCET 2018. Asthma in US children. </a:t>
            </a:r>
            <a:r>
              <a:rPr lang="en-US" i="1" dirty="0"/>
              <a:t>The Lancet,</a:t>
            </a:r>
            <a:r>
              <a:rPr lang="en-US" dirty="0"/>
              <a:t> 391</a:t>
            </a:r>
            <a:r>
              <a:rPr lang="en-US" b="1" dirty="0"/>
              <a:t>,</a:t>
            </a:r>
            <a:r>
              <a:rPr lang="en-US" dirty="0"/>
              <a:t> 632.</a:t>
            </a:r>
          </a:p>
          <a:p>
            <a:pPr marL="0" indent="0">
              <a:buNone/>
            </a:pPr>
            <a:r>
              <a:rPr lang="en-US" dirty="0"/>
              <a:t>US CENSUS BUREAU 2010. American factfinder. US Census Bureau Washington, DC.</a:t>
            </a:r>
          </a:p>
          <a:p>
            <a:pPr marL="0" indent="0">
              <a:buNone/>
            </a:pPr>
            <a:r>
              <a:rPr lang="en-US" dirty="0"/>
              <a:t>WENZEL, S. E. 2012. Asthma phenotypes: the evolution from clinical to molecular approaches. </a:t>
            </a:r>
            <a:r>
              <a:rPr lang="en-US" i="1" dirty="0"/>
              <a:t>Nature medicine,</a:t>
            </a:r>
            <a:r>
              <a:rPr lang="en-US" dirty="0"/>
              <a:t> 18</a:t>
            </a:r>
            <a:r>
              <a:rPr lang="en-US" b="1" dirty="0"/>
              <a:t>,</a:t>
            </a:r>
            <a:r>
              <a:rPr lang="en-US" dirty="0"/>
              <a:t> 716.</a:t>
            </a:r>
          </a:p>
          <a:p>
            <a:pPr marL="0" indent="0">
              <a:buNone/>
            </a:pPr>
            <a:r>
              <a:rPr lang="en-US" dirty="0"/>
              <a:t>WHO 2005. Air Quality </a:t>
            </a:r>
            <a:r>
              <a:rPr lang="en-US" dirty="0" err="1"/>
              <a:t>Guidlines</a:t>
            </a:r>
            <a:r>
              <a:rPr lang="en-US" dirty="0"/>
              <a:t> Global Update 2005.</a:t>
            </a:r>
          </a:p>
          <a:p>
            <a:pPr marL="0" indent="0">
              <a:buNone/>
            </a:pPr>
            <a:r>
              <a:rPr lang="en-US" dirty="0"/>
              <a:t>WINER, R. A., QIN, X., HARRINGTON, T., MOORMAN, J. &amp; ZAHRAN, H. 2012. Asthma incidence among children and adults: findings from the Behavioral Risk Factor Surveillance system asthma call-back survey—United States, 2006–2008. </a:t>
            </a:r>
            <a:r>
              <a:rPr lang="en-US" i="1" dirty="0"/>
              <a:t>Journal of Asthma,</a:t>
            </a:r>
            <a:r>
              <a:rPr lang="en-US" dirty="0"/>
              <a:t> 49</a:t>
            </a:r>
            <a:r>
              <a:rPr lang="en-US" b="1" dirty="0"/>
              <a:t>,</a:t>
            </a:r>
            <a:r>
              <a:rPr lang="en-US" dirty="0"/>
              <a:t> 16-22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352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Outline (Slide is hidden)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Introduction</a:t>
            </a:r>
          </a:p>
          <a:p>
            <a:pPr lvl="1"/>
            <a:r>
              <a:rPr lang="en-US" sz="3200" dirty="0"/>
              <a:t>Childhood asthma (definition, statistics, costs associated, and causes)</a:t>
            </a:r>
          </a:p>
          <a:p>
            <a:pPr lvl="1"/>
            <a:r>
              <a:rPr lang="en-US" sz="3200" dirty="0"/>
              <a:t>New emerging evidence of TRAP </a:t>
            </a:r>
          </a:p>
          <a:p>
            <a:pPr lvl="1"/>
            <a:r>
              <a:rPr lang="en-US" sz="3200" dirty="0"/>
              <a:t>Rational for the study (Meta-analysis, development of LUR model) </a:t>
            </a:r>
          </a:p>
          <a:p>
            <a:pPr lvl="1"/>
            <a:r>
              <a:rPr lang="en-US" sz="3200" dirty="0"/>
              <a:t>What this study tries to achieve (estimate US burden across two years) </a:t>
            </a:r>
          </a:p>
          <a:p>
            <a:pPr marL="0" indent="0">
              <a:buNone/>
            </a:pPr>
            <a:r>
              <a:rPr lang="en-US" sz="3600" dirty="0"/>
              <a:t>Methods and {some results}</a:t>
            </a:r>
          </a:p>
          <a:p>
            <a:pPr lvl="1"/>
            <a:r>
              <a:rPr lang="en-US" sz="3200" dirty="0"/>
              <a:t>Study area and time points </a:t>
            </a:r>
          </a:p>
          <a:p>
            <a:pPr lvl="1"/>
            <a:r>
              <a:rPr lang="en-US" sz="3200" dirty="0"/>
              <a:t>Census data </a:t>
            </a:r>
          </a:p>
          <a:p>
            <a:pPr lvl="1"/>
            <a:r>
              <a:rPr lang="en-US" sz="3200" dirty="0"/>
              <a:t>Asthma incidence and prevalence {results} </a:t>
            </a:r>
          </a:p>
          <a:p>
            <a:pPr lvl="1"/>
            <a:r>
              <a:rPr lang="en-US" sz="3200" dirty="0"/>
              <a:t>Concentration response function {results} </a:t>
            </a:r>
          </a:p>
          <a:p>
            <a:pPr lvl="1"/>
            <a:r>
              <a:rPr lang="en-US" sz="3200" dirty="0"/>
              <a:t>LUR Models </a:t>
            </a:r>
          </a:p>
          <a:p>
            <a:pPr lvl="1"/>
            <a:r>
              <a:rPr lang="en-US" sz="3200" dirty="0"/>
              <a:t>Formulas </a:t>
            </a:r>
          </a:p>
          <a:p>
            <a:pPr lvl="1"/>
            <a:r>
              <a:rPr lang="en-US" sz="3200" dirty="0"/>
              <a:t>“Safety level”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Software used 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2A7F2-613E-4D3D-A162-EB72973E58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600" dirty="0"/>
              <a:t>Results </a:t>
            </a:r>
          </a:p>
          <a:p>
            <a:pPr lvl="1"/>
            <a:r>
              <a:rPr lang="en-US" sz="3200" dirty="0"/>
              <a:t>Pollutants concentration results by state </a:t>
            </a:r>
          </a:p>
          <a:p>
            <a:pPr lvl="1"/>
            <a:r>
              <a:rPr lang="en-US" sz="3200" dirty="0"/>
              <a:t>Attributable number of asthma incident cases </a:t>
            </a:r>
          </a:p>
          <a:p>
            <a:pPr lvl="1"/>
            <a:r>
              <a:rPr lang="en-US" sz="3200" dirty="0"/>
              <a:t>Attributable number of asthma incident cases by living location </a:t>
            </a:r>
          </a:p>
          <a:p>
            <a:pPr lvl="1"/>
            <a:r>
              <a:rPr lang="en-US" sz="3200" dirty="0"/>
              <a:t>Attributable number of asthma incident cases by median household income </a:t>
            </a:r>
          </a:p>
          <a:p>
            <a:pPr lvl="1"/>
            <a:r>
              <a:rPr lang="en-US" sz="3200" dirty="0"/>
              <a:t>“Safe levels” scenarios </a:t>
            </a:r>
          </a:p>
          <a:p>
            <a:pPr lvl="1"/>
            <a:r>
              <a:rPr lang="en-US" sz="3200" dirty="0"/>
              <a:t>Sensitivity analysis </a:t>
            </a:r>
          </a:p>
          <a:p>
            <a:pPr lvl="1"/>
            <a:r>
              <a:rPr lang="en-US" sz="3200" dirty="0"/>
              <a:t>Interactive Maps </a:t>
            </a:r>
          </a:p>
          <a:p>
            <a:pPr marL="0" indent="0">
              <a:buNone/>
            </a:pPr>
            <a:r>
              <a:rPr lang="en-US" sz="3600" dirty="0"/>
              <a:t>Discussion </a:t>
            </a:r>
          </a:p>
          <a:p>
            <a:pPr lvl="1"/>
            <a:r>
              <a:rPr lang="en-US" sz="3200" dirty="0"/>
              <a:t>Summary of key findings </a:t>
            </a:r>
          </a:p>
          <a:p>
            <a:pPr lvl="1"/>
            <a:r>
              <a:rPr lang="en-US" sz="3200" dirty="0"/>
              <a:t>Comparing with previous studies </a:t>
            </a:r>
          </a:p>
          <a:p>
            <a:pPr lvl="1"/>
            <a:r>
              <a:rPr lang="en-US" sz="3200" dirty="0"/>
              <a:t>Strengths and limitations </a:t>
            </a:r>
          </a:p>
          <a:p>
            <a:pPr marL="0" indent="0">
              <a:buNone/>
            </a:pPr>
            <a:r>
              <a:rPr lang="en-US" sz="3600" dirty="0"/>
              <a:t>Conclusion</a:t>
            </a:r>
          </a:p>
          <a:p>
            <a:pPr marL="0" indent="0">
              <a:buNone/>
            </a:pPr>
            <a:r>
              <a:rPr lang="en-US" sz="3600" dirty="0"/>
              <a:t>References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0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Burden of Asthma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4528386"/>
            <a:ext cx="8596668" cy="2038322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Globally</a:t>
            </a:r>
          </a:p>
          <a:p>
            <a:r>
              <a:rPr lang="en-US" sz="2200" dirty="0"/>
              <a:t>334+ million people with asthma</a:t>
            </a:r>
            <a:endParaRPr lang="en-US" sz="2200" baseline="30000" dirty="0"/>
          </a:p>
          <a:p>
            <a:pPr marL="0" indent="0">
              <a:buNone/>
            </a:pPr>
            <a:r>
              <a: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United States</a:t>
            </a:r>
            <a:endParaRPr 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/>
              <a:t>20 million </a:t>
            </a:r>
            <a:r>
              <a:rPr lang="en-US" sz="2200" b="1" u="sng" dirty="0"/>
              <a:t>adults</a:t>
            </a:r>
            <a:r>
              <a:rPr lang="en-US" sz="2200" dirty="0"/>
              <a:t> and 6 million </a:t>
            </a:r>
            <a:r>
              <a:rPr lang="en-US" sz="2200" b="1" u="sng" dirty="0"/>
              <a:t>children</a:t>
            </a:r>
            <a:endParaRPr lang="en-US" sz="2200" u="sng" dirty="0"/>
          </a:p>
          <a:p>
            <a:r>
              <a:rPr lang="en-US" sz="2200" dirty="0"/>
              <a:t>2006-2010, around 60% if children with asthma </a:t>
            </a:r>
            <a:r>
              <a:rPr lang="en-US" sz="2200" dirty="0">
                <a:sym typeface="Wingdings" panose="05000000000000000000" pitchFamily="2" charset="2"/>
              </a:rPr>
              <a:t> P</a:t>
            </a:r>
            <a:r>
              <a:rPr lang="en-US" sz="2200" dirty="0"/>
              <a:t>ersistent asthma</a:t>
            </a:r>
          </a:p>
          <a:p>
            <a:endParaRPr lang="en-US" baseline="30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70947C-EEF4-423C-A573-0FAF53CC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17" y="1320800"/>
            <a:ext cx="6921485" cy="30551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026E5-CA50-46A0-8708-8FEC33D0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516" y="4413393"/>
            <a:ext cx="6953266" cy="207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3110A0-3314-4C9F-8864-3020C8176ADB}"/>
              </a:ext>
            </a:extLst>
          </p:cNvPr>
          <p:cNvSpPr/>
          <p:nvPr/>
        </p:nvSpPr>
        <p:spPr>
          <a:xfrm>
            <a:off x="1928194" y="4658175"/>
            <a:ext cx="8335612" cy="1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baseline="30000" dirty="0"/>
              <a:t>Image By </a:t>
            </a:r>
            <a:r>
              <a:rPr lang="en-US" sz="800" i="1" baseline="30000" dirty="0" err="1"/>
              <a:t>Lokal_Profil</a:t>
            </a:r>
            <a:r>
              <a:rPr lang="en-US" sz="800" i="1" baseline="30000" dirty="0"/>
              <a:t> - Vector map from BlankMap-World6, </a:t>
            </a:r>
            <a:r>
              <a:rPr lang="en-US" sz="800" i="1" baseline="30000" dirty="0" err="1"/>
              <a:t>compact.svg</a:t>
            </a:r>
            <a:r>
              <a:rPr lang="en-US" sz="800" i="1" baseline="30000" dirty="0"/>
              <a:t> by </a:t>
            </a:r>
            <a:r>
              <a:rPr lang="en-US" sz="800" i="1" baseline="30000" dirty="0" err="1"/>
              <a:t>Canuckguy</a:t>
            </a:r>
            <a:r>
              <a:rPr lang="en-US" sz="800" i="1" baseline="30000" dirty="0"/>
              <a:t> et </a:t>
            </a:r>
            <a:r>
              <a:rPr lang="en-US" sz="800" i="1" baseline="30000" dirty="0" err="1"/>
              <a:t>al.Data</a:t>
            </a:r>
            <a:r>
              <a:rPr lang="en-US" sz="800" i="1" baseline="30000" dirty="0"/>
              <a:t> from GINA - Global Burden of Asthma (2004-05)Created using the LP map generator., CC BY-SA 2.5, https://commons.wikimedia.org/w/index.php?curid=23760319</a:t>
            </a:r>
          </a:p>
        </p:txBody>
      </p:sp>
    </p:spTree>
    <p:extLst>
      <p:ext uri="{BB962C8B-B14F-4D97-AF65-F5344CB8AC3E}">
        <p14:creationId xmlns:p14="http://schemas.microsoft.com/office/powerpoint/2010/main" val="3936351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Burden of Asthma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694" y="2481580"/>
            <a:ext cx="7176346" cy="2326640"/>
          </a:xfrm>
        </p:spPr>
        <p:txBody>
          <a:bodyPr/>
          <a:lstStyle/>
          <a:p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$56+ billion </a:t>
            </a:r>
            <a:r>
              <a:rPr lang="en-US" dirty="0"/>
              <a:t>each year in health care costs in the US</a:t>
            </a:r>
            <a:endParaRPr lang="en-US" baseline="30000" dirty="0"/>
          </a:p>
          <a:p>
            <a:r>
              <a:rPr lang="en-US" dirty="0"/>
              <a:t>Families with asthmatic children spend on average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$1,737 more </a:t>
            </a:r>
            <a:r>
              <a:rPr lang="en-US" dirty="0"/>
              <a:t>on health care</a:t>
            </a:r>
          </a:p>
          <a:p>
            <a:endParaRPr lang="en-US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FFC91E-3CE6-4DE3-A6BD-CC228BF4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065" y="1041400"/>
            <a:ext cx="3703747" cy="5207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71B315-4B46-41BF-90FC-7D535C90255B}"/>
              </a:ext>
            </a:extLst>
          </p:cNvPr>
          <p:cNvSpPr/>
          <p:nvPr/>
        </p:nvSpPr>
        <p:spPr>
          <a:xfrm>
            <a:off x="7907458" y="6300609"/>
            <a:ext cx="41016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baseline="30000" dirty="0"/>
              <a:t>By James Heilman, MD - Own work, CC BY-SA 3.0, https://commons.wikimedia.org/w/index.php?curid=10313945</a:t>
            </a:r>
          </a:p>
        </p:txBody>
      </p:sp>
    </p:spTree>
    <p:extLst>
      <p:ext uri="{BB962C8B-B14F-4D97-AF65-F5344CB8AC3E}">
        <p14:creationId xmlns:p14="http://schemas.microsoft.com/office/powerpoint/2010/main" val="14860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567A9-F44E-4F5F-A4E2-C84CF18B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TRAP and Asthma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F5D3A-3D3F-4B88-BF28-DCF5E2ED6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284" y="1485654"/>
            <a:ext cx="10861431" cy="4894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218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28" y="2160589"/>
            <a:ext cx="5699002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TRAP? </a:t>
            </a:r>
          </a:p>
          <a:p>
            <a:pPr marL="0" indent="0">
              <a:buNone/>
            </a:pP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is exposure to TRAP measured?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Estimated using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surrogates</a:t>
            </a:r>
          </a:p>
          <a:p>
            <a:r>
              <a:rPr lang="en-US" dirty="0"/>
              <a:t>Buffer zone (distance to road and traffic volume)</a:t>
            </a:r>
          </a:p>
          <a:p>
            <a:r>
              <a:rPr lang="en-US" dirty="0"/>
              <a:t>Chemical surrogates (NO</a:t>
            </a:r>
            <a:r>
              <a:rPr lang="en-US" baseline="-25000" dirty="0"/>
              <a:t>x</a:t>
            </a:r>
            <a:r>
              <a:rPr lang="en-US" dirty="0"/>
              <a:t>, PM, BC ..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NO</a:t>
            </a:r>
            <a:r>
              <a:rPr lang="en-US" b="1" baseline="-25000" dirty="0"/>
              <a:t>2 </a:t>
            </a:r>
            <a:r>
              <a:rPr lang="en-US" dirty="0"/>
              <a:t>is a good predictor of traffic</a:t>
            </a:r>
            <a:endParaRPr lang="en-US" baseline="-25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BECE6-9D87-497F-A512-42C3A8EC3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432" y="1330385"/>
            <a:ext cx="5729111" cy="41249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0A7BA-2870-4A10-9550-DBE2F8F35334}"/>
              </a:ext>
            </a:extLst>
          </p:cNvPr>
          <p:cNvSpPr/>
          <p:nvPr/>
        </p:nvSpPr>
        <p:spPr>
          <a:xfrm>
            <a:off x="5871530" y="5455345"/>
            <a:ext cx="68049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User Minesweeper on </a:t>
            </a:r>
            <a:r>
              <a:rPr lang="en-US" sz="800" dirty="0" err="1"/>
              <a:t>en.wikipedia</a:t>
            </a:r>
            <a:r>
              <a:rPr lang="en-US" sz="800" dirty="0"/>
              <a:t> - Minesweeper, CC BY-SA 3.0, https://commons.wikimedia.org/w/index.php?curid=1302402</a:t>
            </a:r>
          </a:p>
        </p:txBody>
      </p:sp>
    </p:spTree>
    <p:extLst>
      <p:ext uri="{BB962C8B-B14F-4D97-AF65-F5344CB8AC3E}">
        <p14:creationId xmlns:p14="http://schemas.microsoft.com/office/powerpoint/2010/main" val="36570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Custom 8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4A021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1065</TotalTime>
  <Words>5550</Words>
  <Application>Microsoft Office PowerPoint</Application>
  <PresentationFormat>Widescreen</PresentationFormat>
  <Paragraphs>1501</Paragraphs>
  <Slides>54</Slides>
  <Notes>43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Edwardian Script ITC</vt:lpstr>
      <vt:lpstr>Times New Roman</vt:lpstr>
      <vt:lpstr>Trebuchet MS</vt:lpstr>
      <vt:lpstr>Wingdings</vt:lpstr>
      <vt:lpstr>Wingdings 3</vt:lpstr>
      <vt:lpstr>Facet</vt:lpstr>
      <vt:lpstr>Air Pollution and the Burden of Childhood Asthma in the Contiguous United States using State-Specific Asthma incidence rates in 2010</vt:lpstr>
      <vt:lpstr>Practicum - Aim</vt:lpstr>
      <vt:lpstr>Practicum Objectives</vt:lpstr>
      <vt:lpstr>Practicum deliverables</vt:lpstr>
      <vt:lpstr>Introduction - Asthma</vt:lpstr>
      <vt:lpstr>Introduction – Burden of Asthma</vt:lpstr>
      <vt:lpstr>Introduction - Burden of Asthma</vt:lpstr>
      <vt:lpstr>Introduction – TRAP and Asthma</vt:lpstr>
      <vt:lpstr>Introduction - TRAP</vt:lpstr>
      <vt:lpstr>Methods - Overview</vt:lpstr>
      <vt:lpstr>Methods – Location, Time point, and Geographical levels</vt:lpstr>
      <vt:lpstr>PowerPoint Presentation</vt:lpstr>
      <vt:lpstr>PowerPoint Presentation</vt:lpstr>
      <vt:lpstr>Methods – Census Data</vt:lpstr>
      <vt:lpstr>Methods – Asthma Incidence Rate</vt:lpstr>
      <vt:lpstr>Methods – Asthma Incidence Rate</vt:lpstr>
      <vt:lpstr>PowerPoint Presentation</vt:lpstr>
      <vt:lpstr>Methods – Concentration Response Functions</vt:lpstr>
      <vt:lpstr>Methods – Exposure</vt:lpstr>
      <vt:lpstr>Methods – Exposure (NO2)</vt:lpstr>
      <vt:lpstr>Methods - Software Used</vt:lpstr>
      <vt:lpstr>Results</vt:lpstr>
      <vt:lpstr>Methods – Census Data</vt:lpstr>
      <vt:lpstr>PowerPoint Presentation</vt:lpstr>
      <vt:lpstr>PowerPoint Presentation</vt:lpstr>
      <vt:lpstr>NO2 concentration</vt:lpstr>
      <vt:lpstr>Childhood Asthma Incident Cases due to TRAP </vt:lpstr>
      <vt:lpstr>Attributable Fraction</vt:lpstr>
      <vt:lpstr>PowerPoint Presentation</vt:lpstr>
      <vt:lpstr>Urban vs Rural</vt:lpstr>
      <vt:lpstr>Median household income</vt:lpstr>
      <vt:lpstr>“Counterfactual” Scenarios</vt:lpstr>
      <vt:lpstr>PowerPoint Presentation</vt:lpstr>
      <vt:lpstr>PowerPoint Presentation</vt:lpstr>
      <vt:lpstr>PowerPoint Presentation</vt:lpstr>
      <vt:lpstr>Discussion – Key Findings</vt:lpstr>
      <vt:lpstr>Discussion – Comparing with Previous Studies</vt:lpstr>
      <vt:lpstr>Discussion - Strengths</vt:lpstr>
      <vt:lpstr>Discussion - Limitations</vt:lpstr>
      <vt:lpstr>Thank you</vt:lpstr>
      <vt:lpstr>Extra Slides</vt:lpstr>
      <vt:lpstr>Introduction – New Evidence</vt:lpstr>
      <vt:lpstr>Introduction – New Evidence</vt:lpstr>
      <vt:lpstr>Introduction - Rational</vt:lpstr>
      <vt:lpstr>Methods - Formulas</vt:lpstr>
      <vt:lpstr>PowerPoint Presentation</vt:lpstr>
      <vt:lpstr>State Pollutant Concentrations</vt:lpstr>
      <vt:lpstr>Methods – Sensitivity Analysis</vt:lpstr>
      <vt:lpstr>Median household income (2010)</vt:lpstr>
      <vt:lpstr>PowerPoint Presentation</vt:lpstr>
      <vt:lpstr>PowerPoint Presentation</vt:lpstr>
      <vt:lpstr>References</vt:lpstr>
      <vt:lpstr>References</vt:lpstr>
      <vt:lpstr>Outline (Slide is hidden)</vt:lpstr>
    </vt:vector>
  </TitlesOfParts>
  <Company>Texas A&amp;M Transportation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Alotaibi, Raed</dc:creator>
  <cp:lastModifiedBy>Raed Alotaibi</cp:lastModifiedBy>
  <cp:revision>72</cp:revision>
  <dcterms:created xsi:type="dcterms:W3CDTF">2019-02-15T15:27:44Z</dcterms:created>
  <dcterms:modified xsi:type="dcterms:W3CDTF">2019-08-09T04:47:42Z</dcterms:modified>
</cp:coreProperties>
</file>